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7"/>
  </p:notesMasterIdLst>
  <p:sldIdLst>
    <p:sldId id="256" r:id="rId2"/>
    <p:sldId id="274" r:id="rId3"/>
    <p:sldId id="275" r:id="rId4"/>
    <p:sldId id="276" r:id="rId5"/>
    <p:sldId id="261" r:id="rId6"/>
    <p:sldId id="257" r:id="rId7"/>
    <p:sldId id="278" r:id="rId8"/>
    <p:sldId id="279" r:id="rId9"/>
    <p:sldId id="283" r:id="rId10"/>
    <p:sldId id="280" r:id="rId11"/>
    <p:sldId id="277" r:id="rId12"/>
    <p:sldId id="281" r:id="rId13"/>
    <p:sldId id="284" r:id="rId14"/>
    <p:sldId id="282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64" r:id="rId23"/>
    <p:sldId id="263" r:id="rId24"/>
    <p:sldId id="265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7" autoAdjust="0"/>
    <p:restoredTop sz="94280" autoAdjust="0"/>
  </p:normalViewPr>
  <p:slideViewPr>
    <p:cSldViewPr snapToGrid="0">
      <p:cViewPr>
        <p:scale>
          <a:sx n="88" d="100"/>
          <a:sy n="88" d="100"/>
        </p:scale>
        <p:origin x="76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2C6D1-81C8-4A1C-A651-AF16515B2E1F}" type="datetimeFigureOut">
              <a:rPr lang="pt-BR" smtClean="0"/>
              <a:t>25/10/16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8EF2C-B111-40AF-83EF-6D3B76B80171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67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do you think about doing a well deeply statistical analysis using Landing.jobs portal data searching significant groups crossing them with demographical data to recognize people's profile and  jobs patterns interests to do predictive analysis?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8EF2C-B111-40AF-83EF-6D3B76B8017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213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Databases 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KPI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Analysis &amp; Modeling to Predict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8EF2C-B111-40AF-83EF-6D3B76B8017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24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9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9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1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9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6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‹n.º›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7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61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3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5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‹n.º›</a:t>
            </a:fld>
            <a:endParaRPr lang="en-US" dirty="0"/>
          </a:p>
        </p:txBody>
      </p:sp>
      <p:grpSp>
        <p:nvGrpSpPr>
          <p:cNvPr id="7" name="Agrupar 6"/>
          <p:cNvGrpSpPr/>
          <p:nvPr userDrawn="1"/>
        </p:nvGrpSpPr>
        <p:grpSpPr>
          <a:xfrm>
            <a:off x="-36647" y="4876802"/>
            <a:ext cx="804090" cy="1938994"/>
            <a:chOff x="-149191" y="5600484"/>
            <a:chExt cx="804090" cy="1257516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8" name="CaixaDeTexto 7"/>
            <p:cNvSpPr txBox="1"/>
            <p:nvPr userDrawn="1"/>
          </p:nvSpPr>
          <p:spPr>
            <a:xfrm>
              <a:off x="-149191" y="5688449"/>
              <a:ext cx="461665" cy="116955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Flávio Brito</a:t>
              </a:r>
            </a:p>
          </p:txBody>
        </p:sp>
        <p:sp>
          <p:nvSpPr>
            <p:cNvPr id="9" name="Retângulo 8"/>
            <p:cNvSpPr/>
            <p:nvPr userDrawn="1"/>
          </p:nvSpPr>
          <p:spPr>
            <a:xfrm>
              <a:off x="237090" y="5600484"/>
              <a:ext cx="417809" cy="125751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9"/>
          <p:cNvSpPr txBox="1"/>
          <p:nvPr userDrawn="1"/>
        </p:nvSpPr>
        <p:spPr>
          <a:xfrm rot="16200000">
            <a:off x="-464720" y="5628771"/>
            <a:ext cx="2046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AUDITORIA DE DADOS</a:t>
            </a:r>
            <a:endParaRPr lang="pt-B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651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g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2355" b="313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AUDITORIA DE DADOS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3412717"/>
            <a:ext cx="6801612" cy="1239894"/>
          </a:xfrm>
        </p:spPr>
        <p:txBody>
          <a:bodyPr vert="horz" lIns="182880" tIns="182880" rIns="182880" bIns="182880" rtlCol="0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pt-BR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+mj-cs"/>
              </a:rPr>
              <a:t>Flávio Brito</a:t>
            </a:r>
          </a:p>
        </p:txBody>
      </p:sp>
    </p:spTree>
    <p:extLst>
      <p:ext uri="{BB962C8B-B14F-4D97-AF65-F5344CB8AC3E}">
        <p14:creationId xmlns:p14="http://schemas.microsoft.com/office/powerpoint/2010/main" val="2207584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6"/>
          <p:cNvPicPr>
            <a:picLocks noChangeAspect="1"/>
          </p:cNvPicPr>
          <p:nvPr/>
        </p:nvPicPr>
        <p:blipFill rotWithShape="1">
          <a:blip r:embed="rId2"/>
          <a:srcRect l="41348"/>
          <a:stretch/>
        </p:blipFill>
        <p:spPr>
          <a:xfrm>
            <a:off x="6149009" y="-43675"/>
            <a:ext cx="604299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1" y="449944"/>
            <a:ext cx="5641008" cy="2438400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GB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Utilizações</a:t>
            </a:r>
            <a:r>
              <a:rPr lang="en-GB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/>
            </a:r>
            <a:br>
              <a:rPr lang="en-GB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GB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Funcionalidades</a:t>
            </a:r>
            <a:r>
              <a:rPr lang="en-GB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GB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Desejadas</a:t>
            </a:r>
            <a:r>
              <a:rPr lang="en-GB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GB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nas</a:t>
            </a:r>
            <a:r>
              <a:rPr lang="en-GB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GB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Ferramentas</a:t>
            </a:r>
            <a:endParaRPr lang="pt-BR" sz="28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9752" y="2154500"/>
            <a:ext cx="5849257" cy="4507557"/>
          </a:xfrm>
        </p:spPr>
        <p:txBody>
          <a:bodyPr>
            <a:noAutofit/>
          </a:bodyPr>
          <a:lstStyle/>
          <a:p>
            <a:pPr lvl="1"/>
            <a:r>
              <a:rPr lang="en-US" sz="2400" dirty="0" err="1" smtClean="0"/>
              <a:t>Capazes</a:t>
            </a:r>
            <a:r>
              <a:rPr lang="en-US" sz="2400" dirty="0" smtClean="0"/>
              <a:t> de </a:t>
            </a:r>
            <a:r>
              <a:rPr lang="en-US" sz="2400" dirty="0" err="1" smtClean="0"/>
              <a:t>manipular</a:t>
            </a:r>
            <a:r>
              <a:rPr lang="en-US" sz="2400" dirty="0" smtClean="0"/>
              <a:t> </a:t>
            </a:r>
            <a:r>
              <a:rPr lang="en-US" sz="2400" dirty="0" err="1" smtClean="0"/>
              <a:t>grandes</a:t>
            </a:r>
            <a:r>
              <a:rPr lang="en-US" sz="2400" dirty="0" smtClean="0"/>
              <a:t> </a:t>
            </a:r>
            <a:r>
              <a:rPr lang="en-US" sz="2400" dirty="0" smtClean="0"/>
              <a:t>bases de dados</a:t>
            </a:r>
          </a:p>
          <a:p>
            <a:pPr lvl="1"/>
            <a:r>
              <a:rPr lang="en-US" sz="2400" dirty="0" err="1" smtClean="0"/>
              <a:t>Vasto</a:t>
            </a:r>
            <a:r>
              <a:rPr lang="en-US" sz="2400" dirty="0" smtClean="0"/>
              <a:t> </a:t>
            </a:r>
            <a:r>
              <a:rPr lang="en-US" sz="2400" dirty="0" err="1" smtClean="0"/>
              <a:t>número</a:t>
            </a:r>
            <a:r>
              <a:rPr lang="en-US" sz="2400" dirty="0" smtClean="0"/>
              <a:t> de </a:t>
            </a:r>
            <a:r>
              <a:rPr lang="en-US" sz="2400" dirty="0" err="1" smtClean="0"/>
              <a:t>funcionalidades</a:t>
            </a:r>
            <a:r>
              <a:rPr lang="en-US" sz="2400" dirty="0" smtClean="0"/>
              <a:t> </a:t>
            </a:r>
            <a:r>
              <a:rPr lang="en-US" sz="2400" dirty="0" err="1" smtClean="0"/>
              <a:t>estatísticas</a:t>
            </a:r>
            <a:r>
              <a:rPr lang="en-US" sz="2400" dirty="0" smtClean="0"/>
              <a:t> e </a:t>
            </a:r>
            <a:r>
              <a:rPr lang="en-US" sz="2400" dirty="0" err="1" smtClean="0"/>
              <a:t>analísticas</a:t>
            </a:r>
            <a:endParaRPr lang="en-US" sz="2400" dirty="0" smtClean="0"/>
          </a:p>
          <a:p>
            <a:pPr lvl="1"/>
            <a:r>
              <a:rPr lang="en-US" sz="2400" dirty="0" err="1" smtClean="0"/>
              <a:t>Programável</a:t>
            </a:r>
            <a:endParaRPr lang="en-US" sz="2400" dirty="0" smtClean="0"/>
          </a:p>
          <a:p>
            <a:pPr lvl="1"/>
            <a:r>
              <a:rPr lang="en-US" sz="2400" dirty="0" err="1" smtClean="0"/>
              <a:t>Registro</a:t>
            </a:r>
            <a:r>
              <a:rPr lang="en-US" sz="2400" dirty="0" smtClean="0"/>
              <a:t> de </a:t>
            </a:r>
            <a:r>
              <a:rPr lang="en-US" sz="2400" dirty="0" err="1" smtClean="0"/>
              <a:t>procedimentos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Rastreabilidade</a:t>
            </a:r>
            <a:endParaRPr lang="en-US" sz="2400" dirty="0" smtClean="0"/>
          </a:p>
          <a:p>
            <a:pPr lvl="1"/>
            <a:r>
              <a:rPr lang="en-US" sz="2400" dirty="0" err="1" smtClean="0"/>
              <a:t>Facilidade</a:t>
            </a:r>
            <a:r>
              <a:rPr lang="en-US" sz="2400" dirty="0" smtClean="0"/>
              <a:t> de </a:t>
            </a:r>
            <a:r>
              <a:rPr lang="en-US" sz="2400" dirty="0" err="1" smtClean="0"/>
              <a:t>execução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mudança</a:t>
            </a:r>
            <a:r>
              <a:rPr lang="en-US" sz="2400" dirty="0" smtClean="0"/>
              <a:t> de dados</a:t>
            </a:r>
            <a:endParaRPr lang="pt-BR" sz="2400" dirty="0"/>
          </a:p>
          <a:p>
            <a:pPr lvl="1"/>
            <a:endParaRPr lang="pt-BR" sz="1800" dirty="0" smtClean="0"/>
          </a:p>
        </p:txBody>
      </p:sp>
    </p:spTree>
    <p:extLst>
      <p:ext uri="{BB962C8B-B14F-4D97-AF65-F5344CB8AC3E}">
        <p14:creationId xmlns:p14="http://schemas.microsoft.com/office/powerpoint/2010/main" val="52982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2" y="998622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Tipos</a:t>
            </a:r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de </a:t>
            </a:r>
            <a:r>
              <a:rPr lang="en-US" sz="36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Ferramenta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348"/>
          <a:stretch/>
        </p:blipFill>
        <p:spPr>
          <a:xfrm>
            <a:off x="6149009" y="-43675"/>
            <a:ext cx="6042992" cy="6858000"/>
          </a:xfrm>
        </p:spPr>
      </p:pic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804" y="2336799"/>
            <a:ext cx="5473148" cy="4477526"/>
          </a:xfrm>
        </p:spPr>
        <p:txBody>
          <a:bodyPr>
            <a:no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pt-BR" sz="2000" dirty="0" smtClean="0"/>
              <a:t>Excel</a:t>
            </a:r>
          </a:p>
          <a:p>
            <a:pPr marL="457200" indent="-457200" algn="l">
              <a:buFont typeface="Arial" charset="0"/>
              <a:buChar char="•"/>
            </a:pPr>
            <a:r>
              <a:rPr lang="pt-BR" sz="2000" dirty="0" smtClean="0"/>
              <a:t>Bancos de Dados Corporativos</a:t>
            </a:r>
          </a:p>
          <a:p>
            <a:pPr marL="457200" indent="-457200" algn="l">
              <a:buFont typeface="Arial" charset="0"/>
              <a:buChar char="•"/>
            </a:pPr>
            <a:r>
              <a:rPr lang="pt-BR" sz="2000" dirty="0" smtClean="0"/>
              <a:t>Desktop </a:t>
            </a:r>
            <a:r>
              <a:rPr lang="pt-BR" sz="2000" dirty="0"/>
              <a:t>software (Microsoft Access</a:t>
            </a:r>
            <a:r>
              <a:rPr lang="pt-BR" sz="2000" dirty="0" smtClean="0"/>
              <a:t>)</a:t>
            </a:r>
          </a:p>
          <a:p>
            <a:pPr marL="457200" indent="-457200" algn="l">
              <a:buFont typeface="Arial" charset="0"/>
              <a:buChar char="•"/>
            </a:pPr>
            <a:r>
              <a:rPr lang="pt-BR" sz="2000" dirty="0" smtClean="0"/>
              <a:t>Software </a:t>
            </a:r>
            <a:r>
              <a:rPr lang="pt-BR" sz="2000" dirty="0" err="1" smtClean="0"/>
              <a:t>gen</a:t>
            </a:r>
            <a:r>
              <a:rPr lang="en-US" sz="2000" dirty="0" err="1" smtClean="0"/>
              <a:t>érico</a:t>
            </a:r>
            <a:r>
              <a:rPr lang="en-US" sz="2000" dirty="0" smtClean="0"/>
              <a:t> para auditoria</a:t>
            </a:r>
            <a:endParaRPr lang="pt-BR" sz="2000" dirty="0" smtClean="0"/>
          </a:p>
          <a:p>
            <a:pPr marL="914400" lvl="1" indent="-457200">
              <a:buFont typeface="Arial" charset="0"/>
              <a:buChar char="•"/>
            </a:pPr>
            <a:r>
              <a:rPr lang="pt-BR" sz="1800" dirty="0" smtClean="0"/>
              <a:t>ACL (1987)</a:t>
            </a:r>
          </a:p>
          <a:p>
            <a:pPr marL="914400" lvl="1" indent="-457200">
              <a:buFont typeface="Arial" charset="0"/>
              <a:buChar char="•"/>
            </a:pPr>
            <a:r>
              <a:rPr lang="pt-BR" sz="1800" dirty="0" smtClean="0"/>
              <a:t>IDEA DATA ANALYTICS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5768009" y="3084141"/>
            <a:ext cx="950843" cy="980660"/>
            <a:chOff x="5768009" y="3084141"/>
            <a:chExt cx="950843" cy="980660"/>
          </a:xfrm>
        </p:grpSpPr>
        <p:sp>
          <p:nvSpPr>
            <p:cNvPr id="8" name="Fluxograma: Conector 7"/>
            <p:cNvSpPr/>
            <p:nvPr/>
          </p:nvSpPr>
          <p:spPr>
            <a:xfrm>
              <a:off x="5768009" y="3084141"/>
              <a:ext cx="950843" cy="980660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ruz 8"/>
            <p:cNvSpPr/>
            <p:nvPr/>
          </p:nvSpPr>
          <p:spPr>
            <a:xfrm>
              <a:off x="6103952" y="3427012"/>
              <a:ext cx="288896" cy="299499"/>
            </a:xfrm>
            <a:prstGeom prst="plus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99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2" y="998622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Alguns</a:t>
            </a:r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36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Desafios</a:t>
            </a:r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para a Auditoria de Dados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610" y="558961"/>
            <a:ext cx="1802723" cy="98438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895" y="2812185"/>
            <a:ext cx="1520016" cy="113854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895" y="3916231"/>
            <a:ext cx="1436593" cy="108579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328" y="1579067"/>
            <a:ext cx="1598583" cy="119739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944" y="5054776"/>
            <a:ext cx="1487911" cy="1110211"/>
          </a:xfrm>
          <a:prstGeom prst="rect">
            <a:avLst/>
          </a:prstGeom>
        </p:spPr>
      </p:pic>
      <p:sp>
        <p:nvSpPr>
          <p:cNvPr id="17" name="Espaço Reservado para Conteúdo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 smtClean="0"/>
              <a:t>Escolha do Software</a:t>
            </a:r>
          </a:p>
          <a:p>
            <a:r>
              <a:rPr lang="pt-BR" sz="3200" dirty="0" smtClean="0"/>
              <a:t>Fonte de Dados</a:t>
            </a:r>
          </a:p>
          <a:p>
            <a:r>
              <a:rPr lang="pt-BR" sz="3200" dirty="0" smtClean="0"/>
              <a:t>Segurança e Privacidade das Informações</a:t>
            </a:r>
          </a:p>
          <a:p>
            <a:r>
              <a:rPr lang="pt-BR" sz="3200" dirty="0" smtClean="0"/>
              <a:t>Fonte de Dado e Saída de Informação (Visualização)</a:t>
            </a:r>
          </a:p>
          <a:p>
            <a:r>
              <a:rPr lang="pt-BR" sz="3200" dirty="0" smtClean="0"/>
              <a:t>Qualificação e Experiência da Equipe </a:t>
            </a:r>
          </a:p>
          <a:p>
            <a:r>
              <a:rPr lang="pt-BR" sz="3200" dirty="0" smtClean="0"/>
              <a:t>Poder de Processamento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5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2" y="998622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Software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610" y="558961"/>
            <a:ext cx="1802723" cy="984382"/>
          </a:xfrm>
          <a:prstGeom prst="rect">
            <a:avLst/>
          </a:prstGeom>
        </p:spPr>
      </p:pic>
      <p:sp>
        <p:nvSpPr>
          <p:cNvPr id="17" name="Espaço Reservado para Conteúdo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Capacidade de Processamento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7" y="2474672"/>
            <a:ext cx="6538323" cy="1777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319314" y="2075543"/>
            <a:ext cx="148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EXCEL</a:t>
            </a:r>
            <a:endParaRPr lang="pt-BR" sz="2400" b="1" dirty="0">
              <a:solidFill>
                <a:srgbClr val="FF00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04" y="3459906"/>
            <a:ext cx="6507843" cy="3091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10185586" y="3715658"/>
            <a:ext cx="14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</a:rPr>
              <a:t>ACCESS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2" y="998622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Tipos</a:t>
            </a:r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de </a:t>
            </a:r>
            <a:r>
              <a:rPr lang="en-US" sz="36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Ferramenta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pt-BR" sz="2000" dirty="0"/>
              <a:t>Ferramentas </a:t>
            </a:r>
            <a:r>
              <a:rPr lang="pt-BR" sz="2000" dirty="0" err="1"/>
              <a:t>Estat</a:t>
            </a:r>
            <a:r>
              <a:rPr lang="en-US" sz="2000" dirty="0" err="1"/>
              <a:t>ísticas</a:t>
            </a:r>
            <a:r>
              <a:rPr lang="en-US" sz="2000" dirty="0"/>
              <a:t> e de </a:t>
            </a:r>
            <a:r>
              <a:rPr lang="en-US" sz="2000" dirty="0" err="1"/>
              <a:t>Análise</a:t>
            </a:r>
            <a:r>
              <a:rPr lang="en-US" sz="2000" dirty="0"/>
              <a:t> de Dados</a:t>
            </a:r>
            <a:endParaRPr lang="pt-BR" sz="2000" dirty="0"/>
          </a:p>
          <a:p>
            <a:pPr marL="914400" lvl="1" indent="-457200">
              <a:buFont typeface="Arial" charset="0"/>
              <a:buChar char="•"/>
            </a:pPr>
            <a:r>
              <a:rPr lang="pt-BR" sz="1800" dirty="0" err="1" smtClean="0"/>
              <a:t>R</a:t>
            </a:r>
            <a:r>
              <a:rPr lang="pt-BR" sz="1800" dirty="0" smtClean="0"/>
              <a:t> (1993)</a:t>
            </a:r>
            <a:endParaRPr lang="pt-BR" sz="1800" dirty="0"/>
          </a:p>
          <a:p>
            <a:pPr marL="914400" lvl="1" indent="-457200">
              <a:buFont typeface="Arial" charset="0"/>
              <a:buChar char="•"/>
            </a:pPr>
            <a:r>
              <a:rPr lang="pt-BR" sz="1800" dirty="0" smtClean="0"/>
              <a:t>SAS (1976)</a:t>
            </a:r>
            <a:endParaRPr lang="pt-BR" sz="1800" dirty="0"/>
          </a:p>
          <a:p>
            <a:pPr marL="914400" lvl="1" indent="-457200">
              <a:buFont typeface="Arial" charset="0"/>
              <a:buChar char="•"/>
            </a:pPr>
            <a:r>
              <a:rPr lang="pt-BR" sz="1800" dirty="0"/>
              <a:t>Python </a:t>
            </a:r>
            <a:r>
              <a:rPr lang="pt-BR" sz="1800" dirty="0" smtClean="0"/>
              <a:t>(1991) </a:t>
            </a:r>
            <a:r>
              <a:rPr lang="mr-IN" sz="1800" dirty="0" smtClean="0"/>
              <a:t>–</a:t>
            </a:r>
            <a:r>
              <a:rPr lang="pt-BR" sz="1800" dirty="0" smtClean="0"/>
              <a:t> </a:t>
            </a:r>
            <a:r>
              <a:rPr lang="pt-BR" sz="1800" dirty="0"/>
              <a:t>Pandas e </a:t>
            </a:r>
            <a:r>
              <a:rPr lang="pt-BR" sz="1800" dirty="0" err="1" smtClean="0"/>
              <a:t>Scikit-learrn</a:t>
            </a:r>
            <a:r>
              <a:rPr lang="pt-BR" sz="1800" dirty="0" smtClean="0"/>
              <a:t> (2011)</a:t>
            </a:r>
            <a:endParaRPr lang="pt-BR" sz="1800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53" y="2476287"/>
            <a:ext cx="1348227" cy="134822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983" y="2835345"/>
            <a:ext cx="2502298" cy="73597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884" y="2809917"/>
            <a:ext cx="1882573" cy="77732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571" y="3824514"/>
            <a:ext cx="2479221" cy="87001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576" y="3772487"/>
            <a:ext cx="2032000" cy="7366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049" y="4641069"/>
            <a:ext cx="5319486" cy="110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Software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87" y="856912"/>
            <a:ext cx="8724900" cy="53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Software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328" y="833187"/>
            <a:ext cx="8178800" cy="53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Software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00" y="812799"/>
            <a:ext cx="8542535" cy="57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Software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14" y="1030514"/>
            <a:ext cx="9055579" cy="500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Software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28" y="1338178"/>
            <a:ext cx="9346085" cy="43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4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717288" y="2308302"/>
            <a:ext cx="90659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/>
              <a:t>MÓDULO 1</a:t>
            </a:r>
            <a:endParaRPr lang="pt-BR" sz="1100" dirty="0"/>
          </a:p>
          <a:p>
            <a:pPr lvl="0"/>
            <a:r>
              <a:rPr lang="pt-BR" b="1" dirty="0"/>
              <a:t>Introdução</a:t>
            </a:r>
            <a:r>
              <a:rPr lang="pt-BR" dirty="0"/>
              <a:t> </a:t>
            </a:r>
            <a:endParaRPr lang="pt-BR" sz="1600" dirty="0"/>
          </a:p>
          <a:p>
            <a:pPr lvl="1"/>
            <a:r>
              <a:rPr lang="pt-BR" dirty="0"/>
              <a:t>Proposta do Curso e objetivos </a:t>
            </a:r>
            <a:endParaRPr lang="pt-BR" sz="1600" dirty="0"/>
          </a:p>
          <a:p>
            <a:pPr lvl="1"/>
            <a:r>
              <a:rPr lang="pt-BR" dirty="0"/>
              <a:t>Material do Curso e dinâmica  </a:t>
            </a:r>
            <a:endParaRPr lang="pt-BR" sz="1600" dirty="0"/>
          </a:p>
          <a:p>
            <a:pPr lvl="1"/>
            <a:r>
              <a:rPr lang="pt-BR" dirty="0"/>
              <a:t>Recursos</a:t>
            </a:r>
            <a:endParaRPr lang="pt-BR" sz="1600" dirty="0"/>
          </a:p>
          <a:p>
            <a:pPr lvl="0"/>
            <a:r>
              <a:rPr lang="pt-BR" dirty="0"/>
              <a:t>MÓDULO 2</a:t>
            </a:r>
            <a:endParaRPr lang="pt-BR" sz="1100" dirty="0"/>
          </a:p>
          <a:p>
            <a:pPr lvl="0"/>
            <a:r>
              <a:rPr lang="pt-BR" b="1" dirty="0"/>
              <a:t>Fundamentos sobre Auditoria de Dados</a:t>
            </a:r>
            <a:endParaRPr lang="pt-BR" sz="1600" dirty="0"/>
          </a:p>
          <a:p>
            <a:pPr lvl="1"/>
            <a:r>
              <a:rPr lang="pt-BR" dirty="0"/>
              <a:t>Conceitos gerais e definições</a:t>
            </a:r>
            <a:endParaRPr lang="pt-BR" sz="1600" dirty="0"/>
          </a:p>
          <a:p>
            <a:pPr lvl="1"/>
            <a:r>
              <a:rPr lang="pt-BR" dirty="0"/>
              <a:t>Histórico e utilizações</a:t>
            </a:r>
            <a:endParaRPr lang="pt-BR" sz="1600" dirty="0"/>
          </a:p>
          <a:p>
            <a:pPr lvl="1"/>
            <a:r>
              <a:rPr lang="pt-BR" dirty="0"/>
              <a:t>Aplicações coorporativas</a:t>
            </a:r>
            <a:endParaRPr lang="pt-BR" sz="1600" dirty="0"/>
          </a:p>
          <a:p>
            <a:pPr lvl="0"/>
            <a:r>
              <a:rPr lang="pt-BR" dirty="0"/>
              <a:t>O mercado</a:t>
            </a:r>
            <a:endParaRPr lang="pt-BR" sz="1600" dirty="0"/>
          </a:p>
          <a:p>
            <a:pPr lvl="1"/>
            <a:r>
              <a:rPr lang="pt-BR" dirty="0"/>
              <a:t>Preparação profissional </a:t>
            </a:r>
            <a:endParaRPr lang="pt-BR" sz="1600" dirty="0"/>
          </a:p>
          <a:p>
            <a:r>
              <a:rPr lang="pt-BR" dirty="0" smtClean="0"/>
              <a:t>Recursos</a:t>
            </a:r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151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Software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805595"/>
            <a:ext cx="10363200" cy="57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486656" cy="1338178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36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Software</a:t>
            </a:r>
            <a:endParaRPr lang="pt-BR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49" y="1117599"/>
            <a:ext cx="9920821" cy="512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577" y="808992"/>
            <a:ext cx="9571647" cy="1203776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pt-BR" sz="4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Planejamento</a:t>
            </a:r>
            <a:endParaRPr lang="pt-BR" sz="48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858128" y="2292626"/>
            <a:ext cx="242500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Audiência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>
            <a:spLocks/>
          </p:cNvSpPr>
          <p:nvPr/>
        </p:nvSpPr>
        <p:spPr>
          <a:xfrm>
            <a:off x="3266767" y="2292630"/>
            <a:ext cx="5707189" cy="66479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Aquisição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3277772" y="4897608"/>
            <a:ext cx="5654496" cy="14773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GB" dirty="0" smtClean="0"/>
              <a:t>Rollback </a:t>
            </a:r>
            <a:r>
              <a:rPr lang="en-GB" dirty="0" err="1" smtClean="0"/>
              <a:t>mais</a:t>
            </a:r>
            <a:r>
              <a:rPr lang="en-GB" dirty="0" smtClean="0"/>
              <a:t> </a:t>
            </a:r>
            <a:r>
              <a:rPr lang="en-GB" dirty="0" err="1" smtClean="0"/>
              <a:t>fácil</a:t>
            </a:r>
            <a:endParaRPr lang="en-GB" dirty="0"/>
          </a:p>
          <a:p>
            <a:r>
              <a:rPr lang="en-GB" dirty="0" err="1" smtClean="0"/>
              <a:t>Entender</a:t>
            </a:r>
            <a:r>
              <a:rPr lang="en-GB" dirty="0" smtClean="0"/>
              <a:t> </a:t>
            </a:r>
            <a:r>
              <a:rPr lang="en-GB" dirty="0" err="1" smtClean="0"/>
              <a:t>os</a:t>
            </a:r>
            <a:r>
              <a:rPr lang="en-GB" dirty="0" smtClean="0"/>
              <a:t> </a:t>
            </a:r>
            <a:r>
              <a:rPr lang="en-GB" dirty="0" err="1" smtClean="0"/>
              <a:t>pontos</a:t>
            </a:r>
            <a:r>
              <a:rPr lang="en-GB" dirty="0" smtClean="0"/>
              <a:t> </a:t>
            </a:r>
            <a:r>
              <a:rPr lang="en-GB" dirty="0" err="1" smtClean="0"/>
              <a:t>fracos</a:t>
            </a:r>
            <a:endParaRPr lang="en-GB" dirty="0" smtClean="0"/>
          </a:p>
          <a:p>
            <a:r>
              <a:rPr lang="en-GB" dirty="0" err="1" smtClean="0"/>
              <a:t>Enteder</a:t>
            </a:r>
            <a:r>
              <a:rPr lang="en-GB" dirty="0" smtClean="0"/>
              <a:t> </a:t>
            </a:r>
            <a:r>
              <a:rPr lang="en-GB" dirty="0" err="1" smtClean="0"/>
              <a:t>os</a:t>
            </a:r>
            <a:r>
              <a:rPr lang="en-GB" dirty="0" smtClean="0"/>
              <a:t> </a:t>
            </a:r>
            <a:r>
              <a:rPr lang="en-GB" dirty="0" err="1" smtClean="0"/>
              <a:t>pontos</a:t>
            </a:r>
            <a:r>
              <a:rPr lang="en-GB" dirty="0" smtClean="0"/>
              <a:t> </a:t>
            </a:r>
            <a:r>
              <a:rPr lang="en-GB" dirty="0"/>
              <a:t>f</a:t>
            </a:r>
            <a:r>
              <a:rPr lang="en-GB" dirty="0" smtClean="0"/>
              <a:t>ortes</a:t>
            </a:r>
            <a:endParaRPr lang="en-GB" dirty="0" smtClean="0"/>
          </a:p>
          <a:p>
            <a:r>
              <a:rPr lang="en-GB" dirty="0" err="1" smtClean="0"/>
              <a:t>Acelerar</a:t>
            </a:r>
            <a:r>
              <a:rPr lang="en-GB" dirty="0" smtClean="0"/>
              <a:t> </a:t>
            </a:r>
            <a:r>
              <a:rPr lang="en-GB" dirty="0" err="1" smtClean="0"/>
              <a:t>os</a:t>
            </a:r>
            <a:r>
              <a:rPr lang="en-GB" dirty="0" smtClean="0"/>
              <a:t> </a:t>
            </a:r>
            <a:r>
              <a:rPr lang="en-GB" dirty="0" err="1" smtClean="0"/>
              <a:t>resultados</a:t>
            </a:r>
            <a:endParaRPr lang="en-GB" dirty="0"/>
          </a:p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58128" y="2938957"/>
            <a:ext cx="2419644" cy="3435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pt-BR" dirty="0" smtClean="0">
                <a:ea typeface="Yu Gothic UI Semibold" panose="020B0700000000000000" pitchFamily="34" charset="-128"/>
              </a:rPr>
              <a:t>Demografia</a:t>
            </a:r>
            <a:endParaRPr lang="pt-BR" dirty="0">
              <a:ea typeface="Yu Gothic UI Semibold" panose="020B0700000000000000" pitchFamily="34" charset="-128"/>
            </a:endParaRPr>
          </a:p>
          <a:p>
            <a:r>
              <a:rPr lang="en-US" dirty="0" err="1" smtClean="0">
                <a:ea typeface="Yu Gothic UI Semibold" panose="020B0700000000000000" pitchFamily="34" charset="-128"/>
              </a:rPr>
              <a:t>Interesse</a:t>
            </a:r>
            <a:endParaRPr lang="en-US" dirty="0">
              <a:ea typeface="Yu Gothic UI Semibold" panose="020B0700000000000000" pitchFamily="34" charset="-128"/>
            </a:endParaRPr>
          </a:p>
          <a:p>
            <a:r>
              <a:rPr lang="en-US" dirty="0">
                <a:ea typeface="Yu Gothic UI Semibold" panose="020B0700000000000000" pitchFamily="34" charset="-128"/>
              </a:rPr>
              <a:t>Geo </a:t>
            </a:r>
            <a:r>
              <a:rPr lang="en-US" dirty="0" err="1" smtClean="0">
                <a:ea typeface="Yu Gothic UI Semibold" panose="020B0700000000000000" pitchFamily="34" charset="-128"/>
              </a:rPr>
              <a:t>Localização</a:t>
            </a:r>
            <a:endParaRPr lang="en-US" dirty="0">
              <a:ea typeface="Yu Gothic UI Semibold" panose="020B0700000000000000" pitchFamily="34" charset="-128"/>
            </a:endParaRPr>
          </a:p>
          <a:p>
            <a:r>
              <a:rPr lang="en-US" dirty="0" err="1" smtClean="0">
                <a:ea typeface="Yu Gothic UI Semibold" panose="020B0700000000000000" pitchFamily="34" charset="-128"/>
              </a:rPr>
              <a:t>Linguagem</a:t>
            </a:r>
            <a:endParaRPr lang="en-US" dirty="0">
              <a:ea typeface="Yu Gothic UI Semibold" panose="020B0700000000000000" pitchFamily="34" charset="-128"/>
            </a:endParaRPr>
          </a:p>
          <a:p>
            <a:r>
              <a:rPr lang="en-US" dirty="0" err="1" smtClean="0">
                <a:ea typeface="Yu Gothic UI Semibold" panose="020B0700000000000000" pitchFamily="34" charset="-128"/>
              </a:rPr>
              <a:t>Dispositivo</a:t>
            </a:r>
            <a:endParaRPr lang="en-US" dirty="0">
              <a:ea typeface="Yu Gothic UI Semibold" panose="020B0700000000000000" pitchFamily="34" charset="-128"/>
            </a:endParaRPr>
          </a:p>
          <a:p>
            <a:r>
              <a:rPr lang="en-US" dirty="0" err="1" smtClean="0">
                <a:ea typeface="Yu Gothic UI Semibold" panose="020B0700000000000000" pitchFamily="34" charset="-128"/>
              </a:rPr>
              <a:t>Rede</a:t>
            </a:r>
            <a:endParaRPr lang="en-US" dirty="0">
              <a:ea typeface="Yu Gothic UI Semibold" panose="020B0700000000000000" pitchFamily="34" charset="-128"/>
            </a:endParaRPr>
          </a:p>
          <a:p>
            <a:r>
              <a:rPr lang="en-US" dirty="0" err="1" smtClean="0">
                <a:ea typeface="Yu Gothic UI Semibold" panose="020B0700000000000000" pitchFamily="34" charset="-128"/>
              </a:rPr>
              <a:t>Comportamento</a:t>
            </a:r>
            <a:r>
              <a:rPr lang="en-US" dirty="0" smtClean="0">
                <a:ea typeface="Yu Gothic UI Semibold" panose="020B0700000000000000" pitchFamily="34" charset="-128"/>
              </a:rPr>
              <a:t> / </a:t>
            </a:r>
            <a:r>
              <a:rPr lang="en-US" dirty="0" err="1" smtClean="0">
                <a:ea typeface="Yu Gothic UI Semibold" panose="020B0700000000000000" pitchFamily="34" charset="-128"/>
              </a:rPr>
              <a:t>Engajamento</a:t>
            </a:r>
            <a:endParaRPr lang="en-US" dirty="0">
              <a:ea typeface="Yu Gothic UI Semibold" panose="020B0700000000000000" pitchFamily="34" charset="-128"/>
            </a:endParaRPr>
          </a:p>
          <a:p>
            <a:r>
              <a:rPr lang="en-US" dirty="0" smtClean="0">
                <a:ea typeface="Yu Gothic UI Semibold" panose="020B0700000000000000" pitchFamily="34" charset="-128"/>
              </a:rPr>
              <a:t>Tempo para </a:t>
            </a:r>
            <a:r>
              <a:rPr lang="en-US" dirty="0" err="1" smtClean="0">
                <a:ea typeface="Yu Gothic UI Semibold" panose="020B0700000000000000" pitchFamily="34" charset="-128"/>
              </a:rPr>
              <a:t>análise</a:t>
            </a:r>
            <a:endParaRPr lang="en-US" dirty="0">
              <a:ea typeface="Yu Gothic UI Semibold" panose="020B0700000000000000" pitchFamily="34" charset="-128"/>
            </a:endParaRPr>
          </a:p>
          <a:p>
            <a:endParaRPr lang="en-US" dirty="0">
              <a:ea typeface="Yu Gothic UI Semibold" panose="020B0700000000000000" pitchFamily="34" charset="-128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277772" y="2918216"/>
            <a:ext cx="5649962" cy="13307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numCol="2" spcCol="36000" rtlCol="0">
            <a:noAutofit/>
          </a:bodyPr>
          <a:lstStyle/>
          <a:p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Orgânica</a:t>
            </a:r>
            <a:endParaRPr lang="en-US" dirty="0"/>
          </a:p>
          <a:p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Direto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Referência</a:t>
            </a:r>
            <a:r>
              <a:rPr lang="en-US" dirty="0"/>
              <a:t> </a:t>
            </a:r>
            <a:r>
              <a:rPr lang="en-US" dirty="0" smtClean="0"/>
              <a:t>(WS)</a:t>
            </a:r>
            <a:endParaRPr lang="en-US" dirty="0"/>
          </a:p>
          <a:p>
            <a:r>
              <a:rPr lang="en-US" dirty="0" err="1" smtClean="0"/>
              <a:t>Palavras-chave</a:t>
            </a:r>
            <a:r>
              <a:rPr lang="en-US" dirty="0" smtClean="0"/>
              <a:t> / </a:t>
            </a:r>
            <a:r>
              <a:rPr lang="en-US" dirty="0" err="1" smtClean="0"/>
              <a:t>Indexação</a:t>
            </a:r>
            <a:endParaRPr lang="en-US" dirty="0"/>
          </a:p>
          <a:p>
            <a:r>
              <a:rPr lang="en-US" dirty="0" err="1" smtClean="0"/>
              <a:t>Custo</a:t>
            </a:r>
            <a:r>
              <a:rPr lang="en-US" dirty="0" smtClean="0"/>
              <a:t> da </a:t>
            </a:r>
            <a:r>
              <a:rPr lang="en-US" dirty="0" err="1" smtClean="0"/>
              <a:t>Busca</a:t>
            </a:r>
            <a:r>
              <a:rPr lang="en-US" dirty="0" smtClean="0"/>
              <a:t> e </a:t>
            </a:r>
            <a:r>
              <a:rPr lang="en-US" dirty="0" err="1" smtClean="0"/>
              <a:t>Análise</a:t>
            </a:r>
            <a:endParaRPr lang="en-US" dirty="0"/>
          </a:p>
          <a:p>
            <a:endParaRPr lang="pt-BR" dirty="0"/>
          </a:p>
        </p:txBody>
      </p:sp>
      <p:sp>
        <p:nvSpPr>
          <p:cNvPr id="18" name="CaixaDeTexto 17"/>
          <p:cNvSpPr txBox="1">
            <a:spLocks/>
          </p:cNvSpPr>
          <p:nvPr/>
        </p:nvSpPr>
        <p:spPr>
          <a:xfrm>
            <a:off x="3266767" y="4251281"/>
            <a:ext cx="5665500" cy="6647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no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Comportamento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932268" y="2292626"/>
            <a:ext cx="3030262" cy="6625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noAutofit/>
          </a:bodyPr>
          <a:lstStyle/>
          <a:p>
            <a:r>
              <a:rPr lang="en-GB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932267" y="2955156"/>
            <a:ext cx="3030263" cy="34175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GB" dirty="0" err="1" smtClean="0">
                <a:ea typeface="Yu Gothic UI Semibold" panose="020B0700000000000000" pitchFamily="34" charset="-128"/>
              </a:rPr>
              <a:t>Conversão</a:t>
            </a:r>
            <a:r>
              <a:rPr lang="en-GB" dirty="0" smtClean="0">
                <a:ea typeface="Yu Gothic UI Semibold" panose="020B0700000000000000" pitchFamily="34" charset="-128"/>
              </a:rPr>
              <a:t> (</a:t>
            </a:r>
            <a:r>
              <a:rPr lang="en-GB" dirty="0" err="1" smtClean="0">
                <a:ea typeface="Yu Gothic UI Semibold" panose="020B0700000000000000" pitchFamily="34" charset="-128"/>
              </a:rPr>
              <a:t>Sucesso</a:t>
            </a:r>
            <a:r>
              <a:rPr lang="en-GB" dirty="0" smtClean="0">
                <a:ea typeface="Yu Gothic UI Semibold" panose="020B0700000000000000" pitchFamily="34" charset="-128"/>
              </a:rPr>
              <a:t>)</a:t>
            </a:r>
            <a:endParaRPr lang="en-GB" dirty="0">
              <a:ea typeface="Yu Gothic UI Semibold" panose="020B0700000000000000" pitchFamily="34" charset="-128"/>
            </a:endParaRPr>
          </a:p>
          <a:p>
            <a:r>
              <a:rPr lang="en-GB" dirty="0" err="1" smtClean="0">
                <a:ea typeface="Yu Gothic UI Semibold" panose="020B0700000000000000" pitchFamily="34" charset="-128"/>
              </a:rPr>
              <a:t>Caminho</a:t>
            </a:r>
            <a:r>
              <a:rPr lang="en-GB" dirty="0" smtClean="0">
                <a:ea typeface="Yu Gothic UI Semibold" panose="020B0700000000000000" pitchFamily="34" charset="-128"/>
              </a:rPr>
              <a:t> de </a:t>
            </a:r>
            <a:r>
              <a:rPr lang="en-GB" dirty="0" err="1" smtClean="0">
                <a:ea typeface="Yu Gothic UI Semibold" panose="020B0700000000000000" pitchFamily="34" charset="-128"/>
              </a:rPr>
              <a:t>Converção</a:t>
            </a:r>
            <a:endParaRPr lang="en-GB" dirty="0">
              <a:ea typeface="Yu Gothic UI Semibold" panose="020B0700000000000000" pitchFamily="34" charset="-128"/>
            </a:endParaRPr>
          </a:p>
          <a:p>
            <a:r>
              <a:rPr lang="en-GB" dirty="0" err="1" smtClean="0">
                <a:ea typeface="Yu Gothic UI Semibold" panose="020B0700000000000000" pitchFamily="34" charset="-128"/>
              </a:rPr>
              <a:t>Perfomanace</a:t>
            </a:r>
            <a:endParaRPr lang="en-GB" dirty="0">
              <a:ea typeface="Yu Gothic UI Semibold" panose="020B0700000000000000" pitchFamily="34" charset="-128"/>
            </a:endParaRPr>
          </a:p>
          <a:p>
            <a:endParaRPr lang="en-US" dirty="0">
              <a:ea typeface="Yu Gothic UI Semibold" panose="020B0700000000000000" pitchFamily="34" charset="-128"/>
            </a:endParaRPr>
          </a:p>
          <a:p>
            <a:endParaRPr lang="en-US" dirty="0"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370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2512" y="920446"/>
            <a:ext cx="9571647" cy="2163695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pt-BR" sz="4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Direto ao Ponto</a:t>
            </a:r>
            <a:endParaRPr lang="pt-BR" sz="48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029287" y="2127380"/>
            <a:ext cx="3654680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PROBLEMA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>
            <a:spLocks/>
          </p:cNvSpPr>
          <p:nvPr/>
        </p:nvSpPr>
        <p:spPr>
          <a:xfrm>
            <a:off x="4679099" y="2127384"/>
            <a:ext cx="6803476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SOLUÇÃO: </a:t>
            </a:r>
            <a:r>
              <a:rPr lang="en-GB" dirty="0" err="1" smtClean="0">
                <a:solidFill>
                  <a:schemeClr val="bg1"/>
                </a:solidFill>
              </a:rPr>
              <a:t>Dividir</a:t>
            </a:r>
            <a:r>
              <a:rPr lang="en-GB" dirty="0" smtClean="0">
                <a:solidFill>
                  <a:schemeClr val="bg1"/>
                </a:solidFill>
              </a:rPr>
              <a:t> para </a:t>
            </a:r>
            <a:r>
              <a:rPr lang="en-GB" dirty="0" err="1" smtClean="0">
                <a:solidFill>
                  <a:schemeClr val="bg1"/>
                </a:solidFill>
              </a:rPr>
              <a:t>Conquistar</a:t>
            </a:r>
            <a:endParaRPr lang="en-GB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4679098" y="4837521"/>
            <a:ext cx="6803477" cy="14773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Rollback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fácil</a:t>
            </a:r>
            <a:endParaRPr lang="en-GB" dirty="0"/>
          </a:p>
          <a:p>
            <a:r>
              <a:rPr lang="en-GB" dirty="0" err="1"/>
              <a:t>Entender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pontos</a:t>
            </a:r>
            <a:r>
              <a:rPr lang="en-GB" dirty="0"/>
              <a:t> </a:t>
            </a:r>
            <a:r>
              <a:rPr lang="en-GB" dirty="0" err="1"/>
              <a:t>fracos</a:t>
            </a:r>
            <a:endParaRPr lang="en-GB" dirty="0"/>
          </a:p>
          <a:p>
            <a:r>
              <a:rPr lang="en-GB" dirty="0" err="1"/>
              <a:t>Enteder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 smtClean="0"/>
              <a:t>pontos</a:t>
            </a:r>
            <a:r>
              <a:rPr lang="en-GB" dirty="0" smtClean="0"/>
              <a:t> </a:t>
            </a:r>
            <a:r>
              <a:rPr lang="en-GB" dirty="0"/>
              <a:t>f</a:t>
            </a:r>
            <a:r>
              <a:rPr lang="en-GB" dirty="0" smtClean="0"/>
              <a:t>ortes</a:t>
            </a:r>
            <a:endParaRPr lang="en-GB" dirty="0"/>
          </a:p>
          <a:p>
            <a:r>
              <a:rPr lang="en-GB" dirty="0" err="1"/>
              <a:t>Acelerar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resultados</a:t>
            </a:r>
            <a:endParaRPr lang="en-GB" dirty="0"/>
          </a:p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029287" y="2799802"/>
            <a:ext cx="3649812" cy="35150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GB" sz="28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Dados</a:t>
            </a:r>
            <a:endParaRPr lang="en-GB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ea typeface="Yu Gothic UI Semibold" panose="020B0700000000000000" pitchFamily="34" charset="-128"/>
              </a:rPr>
              <a:t>Acesso</a:t>
            </a:r>
            <a:endParaRPr lang="en-US" dirty="0">
              <a:ea typeface="Yu Gothic UI Semibold" panose="020B0700000000000000" pitchFamily="34" charset="-128"/>
            </a:endParaRPr>
          </a:p>
          <a:p>
            <a:pPr marL="742950" lvl="1" indent="-285750">
              <a:buFontTx/>
              <a:buChar char="-"/>
            </a:pPr>
            <a:r>
              <a:rPr lang="en-US" dirty="0" err="1" smtClean="0">
                <a:ea typeface="Yu Gothic UI Semibold" panose="020B0700000000000000" pitchFamily="34" charset="-128"/>
              </a:rPr>
              <a:t>Segurança</a:t>
            </a:r>
            <a:endParaRPr lang="en-US" dirty="0" smtClean="0">
              <a:ea typeface="Yu Gothic UI Semibold" panose="020B0700000000000000" pitchFamily="34" charset="-128"/>
            </a:endParaRPr>
          </a:p>
          <a:p>
            <a:pPr marL="742950" lvl="1" indent="-285750">
              <a:buFontTx/>
              <a:buChar char="-"/>
            </a:pPr>
            <a:r>
              <a:rPr lang="en-US" dirty="0" err="1" smtClean="0">
                <a:ea typeface="Yu Gothic UI Semibold" panose="020B0700000000000000" pitchFamily="34" charset="-128"/>
              </a:rPr>
              <a:t>Periodicidade</a:t>
            </a:r>
            <a:endParaRPr lang="en-US" dirty="0" smtClean="0">
              <a:ea typeface="Yu Gothic UI Semibold" panose="020B0700000000000000" pitchFamily="34" charset="-128"/>
            </a:endParaRPr>
          </a:p>
          <a:p>
            <a:pPr marL="742950" lvl="1" indent="-285750">
              <a:buFontTx/>
              <a:buChar char="-"/>
            </a:pPr>
            <a:r>
              <a:rPr lang="en-US" dirty="0" err="1" smtClean="0">
                <a:ea typeface="Yu Gothic UI Semibold" panose="020B0700000000000000" pitchFamily="34" charset="-128"/>
              </a:rPr>
              <a:t>Tipo</a:t>
            </a:r>
            <a:r>
              <a:rPr lang="en-US" dirty="0" smtClean="0">
                <a:ea typeface="Yu Gothic UI Semibold" panose="020B0700000000000000" pitchFamily="34" charset="-128"/>
              </a:rPr>
              <a:t> de </a:t>
            </a:r>
            <a:r>
              <a:rPr lang="mr-IN" dirty="0" smtClean="0">
                <a:ea typeface="Yu Gothic UI Semibold" panose="020B0700000000000000" pitchFamily="34" charset="-128"/>
              </a:rPr>
              <a:t>…</a:t>
            </a:r>
            <a:endParaRPr lang="en-US" dirty="0" smtClean="0"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ea typeface="Yu Gothic UI Semibold" panose="020B0700000000000000" pitchFamily="34" charset="-128"/>
              </a:rPr>
              <a:t>Metadados</a:t>
            </a:r>
            <a:endParaRPr lang="en-US" dirty="0" smtClean="0"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ea typeface="Yu Gothic UI Semibold" panose="020B0700000000000000" pitchFamily="34" charset="-128"/>
              </a:rPr>
              <a:t>Workflow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ea typeface="Yu Gothic UI Semibold" panose="020B0700000000000000" pitchFamily="34" charset="-128"/>
              </a:rPr>
              <a:t>Carga</a:t>
            </a:r>
            <a:endParaRPr lang="en-US" dirty="0" smtClean="0"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ea typeface="Yu Gothic UI Semibold" panose="020B0700000000000000" pitchFamily="34" charset="-128"/>
              </a:rPr>
              <a:t>Disponibilidade</a:t>
            </a:r>
            <a:endParaRPr lang="pt-BR" dirty="0" smtClean="0"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pt-BR" dirty="0" smtClean="0">
                <a:ea typeface="Yu Gothic UI Semibold" panose="020B0700000000000000" pitchFamily="34" charset="-128"/>
              </a:rPr>
              <a:t>Crescimento </a:t>
            </a:r>
            <a:r>
              <a:rPr lang="pt-BR" dirty="0">
                <a:ea typeface="Yu Gothic UI Semibold" panose="020B0700000000000000" pitchFamily="34" charset="-128"/>
              </a:rPr>
              <a:t>dos Dados</a:t>
            </a:r>
          </a:p>
          <a:p>
            <a:pPr marL="285750" indent="-285750">
              <a:buFontTx/>
              <a:buChar char="-"/>
            </a:pPr>
            <a:endParaRPr lang="en-US" dirty="0" smtClean="0"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ea typeface="Yu Gothic UI Semibold" panose="020B0700000000000000" pitchFamily="34" charset="-128"/>
            </a:endParaRPr>
          </a:p>
          <a:p>
            <a:pPr marL="285750" indent="-285750">
              <a:buFontTx/>
              <a:buChar char="-"/>
            </a:pPr>
            <a:endParaRPr lang="en-US" dirty="0">
              <a:ea typeface="Yu Gothic UI Semibold" panose="020B0700000000000000" pitchFamily="34" charset="-128"/>
            </a:endParaRPr>
          </a:p>
          <a:p>
            <a:endParaRPr lang="en-US" dirty="0">
              <a:ea typeface="Yu Gothic UI Semibold" panose="020B0700000000000000" pitchFamily="34" charset="-128"/>
            </a:endParaRPr>
          </a:p>
          <a:p>
            <a:endParaRPr lang="en-US" dirty="0">
              <a:ea typeface="Yu Gothic UI Semibold" panose="020B0700000000000000" pitchFamily="34" charset="-128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683968" y="2799802"/>
            <a:ext cx="6798607" cy="13758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numCol="2" spcCol="36000" rtlCol="0">
            <a:noAutofit/>
          </a:bodyPr>
          <a:lstStyle/>
          <a:p>
            <a:r>
              <a:rPr lang="en-US" sz="1600" b="1" dirty="0" err="1" smtClean="0"/>
              <a:t>Planejamento</a:t>
            </a:r>
            <a:r>
              <a:rPr lang="en-US" sz="1600" b="1" dirty="0" smtClean="0"/>
              <a:t> </a:t>
            </a:r>
            <a:endParaRPr lang="en-US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Databases 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Métricas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Análise</a:t>
            </a:r>
            <a:r>
              <a:rPr lang="en-US" dirty="0" smtClean="0"/>
              <a:t> &amp; </a:t>
            </a:r>
            <a:r>
              <a:rPr lang="en-US" dirty="0" err="1" smtClean="0"/>
              <a:t>Modelagem</a:t>
            </a:r>
            <a:r>
              <a:rPr lang="en-US" dirty="0" smtClean="0"/>
              <a:t> para </a:t>
            </a:r>
            <a:r>
              <a:rPr lang="en-US" dirty="0" err="1" smtClean="0"/>
              <a:t>Predição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Armazenamento</a:t>
            </a:r>
            <a:endParaRPr lang="en-US" dirty="0"/>
          </a:p>
          <a:p>
            <a:endParaRPr lang="pt-BR" dirty="0"/>
          </a:p>
        </p:txBody>
      </p:sp>
      <p:sp>
        <p:nvSpPr>
          <p:cNvPr id="18" name="CaixaDeTexto 17"/>
          <p:cNvSpPr txBox="1">
            <a:spLocks/>
          </p:cNvSpPr>
          <p:nvPr/>
        </p:nvSpPr>
        <p:spPr>
          <a:xfrm>
            <a:off x="4679098" y="4175629"/>
            <a:ext cx="680347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COMPORTAMENTO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81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2512" y="377108"/>
            <a:ext cx="10773431" cy="1203776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pt-BR" sz="4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 Auditoria </a:t>
            </a:r>
            <a:r>
              <a:rPr lang="pt-BR" sz="4800" cap="none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 Dados</a:t>
            </a:r>
            <a:r>
              <a:rPr lang="pt-BR" sz="4800" cap="none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pt-BR" sz="4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pode lhe dizer</a:t>
            </a:r>
            <a:endParaRPr lang="pt-BR" sz="48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836972" y="1749287"/>
            <a:ext cx="27087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noAutofit/>
          </a:bodyPr>
          <a:lstStyle/>
          <a:p>
            <a:r>
              <a:rPr lang="pt-BR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Datasources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>
            <a:spLocks/>
          </p:cNvSpPr>
          <p:nvPr/>
        </p:nvSpPr>
        <p:spPr>
          <a:xfrm>
            <a:off x="3526979" y="1749291"/>
            <a:ext cx="5446977" cy="6647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lstStyle/>
          <a:p>
            <a:r>
              <a:rPr lang="pt-BR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Arquivos de </a:t>
            </a:r>
            <a:r>
              <a:rPr lang="pt-BR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metadados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3511826" y="4354269"/>
            <a:ext cx="5420441" cy="181430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numCol="2" spcCol="36000" rtlCol="0">
            <a:noAutofit/>
          </a:bodyPr>
          <a:lstStyle/>
          <a:p>
            <a:r>
              <a:rPr lang="en-US" dirty="0"/>
              <a:t>Total </a:t>
            </a:r>
            <a:r>
              <a:rPr lang="en-US" dirty="0" smtClean="0"/>
              <a:t>de </a:t>
            </a:r>
            <a:r>
              <a:rPr lang="en-US" dirty="0" err="1" smtClean="0"/>
              <a:t>Metadadados</a:t>
            </a:r>
            <a:r>
              <a:rPr lang="en-US" dirty="0" smtClean="0"/>
              <a:t> / Campos / </a:t>
            </a:r>
            <a:r>
              <a:rPr lang="en-US" dirty="0" err="1" smtClean="0"/>
              <a:t>Bancos</a:t>
            </a:r>
            <a:r>
              <a:rPr lang="en-US" dirty="0" smtClean="0"/>
              <a:t> / </a:t>
            </a:r>
            <a:r>
              <a:rPr lang="en-US" dirty="0" err="1" smtClean="0"/>
              <a:t>Arquivos</a:t>
            </a:r>
            <a:endParaRPr lang="en-US" dirty="0"/>
          </a:p>
          <a:p>
            <a:r>
              <a:rPr lang="en-US" dirty="0" smtClean="0"/>
              <a:t>Total de </a:t>
            </a:r>
            <a:r>
              <a:rPr lang="en-US" dirty="0" err="1" smtClean="0"/>
              <a:t>Registros</a:t>
            </a:r>
            <a:r>
              <a:rPr lang="en-US" dirty="0" smtClean="0"/>
              <a:t> </a:t>
            </a:r>
            <a:r>
              <a:rPr lang="en-US" dirty="0" err="1" smtClean="0"/>
              <a:t>processados</a:t>
            </a:r>
            <a:endParaRPr lang="en-US" dirty="0"/>
          </a:p>
          <a:p>
            <a:r>
              <a:rPr lang="en-US" dirty="0" smtClean="0"/>
              <a:t>% de </a:t>
            </a:r>
            <a:r>
              <a:rPr lang="en-US" dirty="0" err="1" smtClean="0"/>
              <a:t>Falhas</a:t>
            </a:r>
            <a:r>
              <a:rPr lang="en-US" dirty="0" smtClean="0"/>
              <a:t> / </a:t>
            </a:r>
            <a:r>
              <a:rPr lang="en-US" dirty="0" err="1" smtClean="0"/>
              <a:t>Objeto</a:t>
            </a:r>
            <a:endParaRPr lang="en-US" dirty="0"/>
          </a:p>
          <a:p>
            <a:r>
              <a:rPr lang="en-US" dirty="0" smtClean="0"/>
              <a:t>Taxa de Auditoria</a:t>
            </a:r>
            <a:endParaRPr lang="en-US" dirty="0"/>
          </a:p>
          <a:p>
            <a:r>
              <a:rPr lang="en-US" dirty="0" smtClean="0"/>
              <a:t>Total de Dados Missing / </a:t>
            </a:r>
            <a:r>
              <a:rPr lang="en-US" dirty="0" err="1" smtClean="0"/>
              <a:t>Inconsitentes</a:t>
            </a:r>
            <a:endParaRPr lang="en-US" dirty="0"/>
          </a:p>
          <a:p>
            <a:r>
              <a:rPr lang="en-US" dirty="0" err="1" smtClean="0"/>
              <a:t>Retenção</a:t>
            </a:r>
            <a:r>
              <a:rPr lang="en-US" dirty="0" smtClean="0"/>
              <a:t> de </a:t>
            </a:r>
            <a:r>
              <a:rPr lang="en-US" dirty="0" err="1" smtClean="0"/>
              <a:t>Qualidade</a:t>
            </a:r>
            <a:endParaRPr lang="en-US" dirty="0"/>
          </a:p>
          <a:p>
            <a:r>
              <a:rPr lang="en-US" dirty="0" err="1" smtClean="0"/>
              <a:t>Custo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 de </a:t>
            </a:r>
            <a:r>
              <a:rPr lang="en-US" dirty="0" err="1" smtClean="0"/>
              <a:t>Extração</a:t>
            </a:r>
            <a:r>
              <a:rPr lang="en-US" dirty="0" smtClean="0"/>
              <a:t> / Auditoria</a:t>
            </a:r>
            <a:endParaRPr lang="en-US" dirty="0"/>
          </a:p>
          <a:p>
            <a:r>
              <a:rPr lang="en-US" dirty="0"/>
              <a:t>ROI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52511" y="2395618"/>
            <a:ext cx="2658497" cy="37729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pt-BR" dirty="0" smtClean="0">
                <a:ea typeface="Yu Gothic UI Semibold" panose="020B0700000000000000" pitchFamily="34" charset="-128"/>
              </a:rPr>
              <a:t>Acesso</a:t>
            </a:r>
          </a:p>
          <a:p>
            <a:r>
              <a:rPr lang="pt-BR" dirty="0" smtClean="0">
                <a:ea typeface="Yu Gothic UI Semibold" panose="020B0700000000000000" pitchFamily="34" charset="-128"/>
              </a:rPr>
              <a:t>Disponibilidade</a:t>
            </a:r>
          </a:p>
          <a:p>
            <a:r>
              <a:rPr lang="pt-BR" dirty="0" smtClean="0">
                <a:ea typeface="Yu Gothic UI Semibold" panose="020B0700000000000000" pitchFamily="34" charset="-128"/>
              </a:rPr>
              <a:t>Qualidade dos </a:t>
            </a:r>
            <a:r>
              <a:rPr lang="pt-BR" dirty="0" err="1" smtClean="0">
                <a:ea typeface="Yu Gothic UI Semibold" panose="020B0700000000000000" pitchFamily="34" charset="-128"/>
              </a:rPr>
              <a:t>Metadados</a:t>
            </a:r>
            <a:endParaRPr lang="pt-BR" dirty="0" smtClean="0">
              <a:ea typeface="Yu Gothic UI Semibold" panose="020B0700000000000000" pitchFamily="34" charset="-128"/>
            </a:endParaRPr>
          </a:p>
          <a:p>
            <a:r>
              <a:rPr lang="pt-BR" dirty="0" smtClean="0">
                <a:ea typeface="Yu Gothic UI Semibold" panose="020B0700000000000000" pitchFamily="34" charset="-128"/>
              </a:rPr>
              <a:t>Qualidade dos Dados</a:t>
            </a:r>
          </a:p>
          <a:p>
            <a:r>
              <a:rPr lang="pt-BR" dirty="0" smtClean="0">
                <a:ea typeface="Yu Gothic UI Semibold" panose="020B0700000000000000" pitchFamily="34" charset="-128"/>
              </a:rPr>
              <a:t>Qualidade do Armazenamento</a:t>
            </a:r>
          </a:p>
          <a:p>
            <a:r>
              <a:rPr lang="pt-BR" dirty="0" smtClean="0">
                <a:ea typeface="Yu Gothic UI Semibold" panose="020B0700000000000000" pitchFamily="34" charset="-128"/>
              </a:rPr>
              <a:t>Tempo de Carga</a:t>
            </a:r>
          </a:p>
          <a:p>
            <a:r>
              <a:rPr lang="pt-BR" dirty="0" smtClean="0">
                <a:ea typeface="Yu Gothic UI Semibold" panose="020B0700000000000000" pitchFamily="34" charset="-128"/>
              </a:rPr>
              <a:t>Tempo de Disponibilidade de Conexão</a:t>
            </a:r>
          </a:p>
          <a:p>
            <a:r>
              <a:rPr lang="pt-BR" dirty="0" smtClean="0">
                <a:ea typeface="Yu Gothic UI Semibold" panose="020B0700000000000000" pitchFamily="34" charset="-128"/>
              </a:rPr>
              <a:t>Espaço de Armazenagem</a:t>
            </a:r>
          </a:p>
          <a:p>
            <a:r>
              <a:rPr lang="pt-BR" dirty="0" smtClean="0">
                <a:ea typeface="Yu Gothic UI Semibold" panose="020B0700000000000000" pitchFamily="34" charset="-128"/>
              </a:rPr>
              <a:t>Crescimento dos Dados</a:t>
            </a:r>
          </a:p>
          <a:p>
            <a:r>
              <a:rPr lang="pt-BR" dirty="0" smtClean="0">
                <a:ea typeface="Yu Gothic UI Semibold" panose="020B0700000000000000" pitchFamily="34" charset="-128"/>
              </a:rPr>
              <a:t>Tamanho da Base</a:t>
            </a:r>
            <a:endParaRPr lang="pt-BR" dirty="0">
              <a:ea typeface="Yu Gothic UI Semibold" panose="020B0700000000000000" pitchFamily="34" charset="-128"/>
            </a:endParaRPr>
          </a:p>
          <a:p>
            <a:endParaRPr lang="pt-BR" dirty="0">
              <a:ea typeface="Yu Gothic UI Semibold" panose="020B0700000000000000" pitchFamily="34" charset="-128"/>
            </a:endParaRPr>
          </a:p>
          <a:p>
            <a:endParaRPr lang="pt-BR" dirty="0">
              <a:ea typeface="Yu Gothic UI Semibold" panose="020B0700000000000000" pitchFamily="34" charset="-128"/>
            </a:endParaRPr>
          </a:p>
          <a:p>
            <a:endParaRPr lang="en-US" dirty="0">
              <a:ea typeface="Yu Gothic UI Semibold" panose="020B0700000000000000" pitchFamily="34" charset="-128"/>
            </a:endParaRPr>
          </a:p>
          <a:p>
            <a:endParaRPr lang="en-US" dirty="0">
              <a:ea typeface="Yu Gothic UI Semibold" panose="020B0700000000000000" pitchFamily="34" charset="-128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511008" y="2374877"/>
            <a:ext cx="5416726" cy="13307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 smtClean="0"/>
              <a:t>O </a:t>
            </a:r>
            <a:r>
              <a:rPr lang="en-US" sz="1600" dirty="0" err="1" smtClean="0"/>
              <a:t>propósito</a:t>
            </a:r>
            <a:r>
              <a:rPr lang="en-US" sz="1600" dirty="0" smtClean="0"/>
              <a:t> da </a:t>
            </a:r>
            <a:r>
              <a:rPr lang="en-US" sz="1600" dirty="0" err="1" smtClean="0"/>
              <a:t>criação</a:t>
            </a:r>
            <a:r>
              <a:rPr lang="en-US" sz="1600" dirty="0" smtClean="0"/>
              <a:t> da base </a:t>
            </a:r>
            <a:endParaRPr lang="en-US" sz="1600" dirty="0"/>
          </a:p>
          <a:p>
            <a:r>
              <a:rPr lang="en-US" sz="1600" dirty="0" err="1" smtClean="0"/>
              <a:t>Propósito</a:t>
            </a:r>
            <a:r>
              <a:rPr lang="en-US" sz="1600" dirty="0" smtClean="0"/>
              <a:t> do Dado</a:t>
            </a:r>
            <a:endParaRPr lang="en-US" sz="1600" dirty="0"/>
          </a:p>
          <a:p>
            <a:r>
              <a:rPr lang="en-US" sz="1600" dirty="0" smtClean="0"/>
              <a:t>Hora e Data de </a:t>
            </a:r>
            <a:r>
              <a:rPr lang="en-US" sz="1600" dirty="0" err="1" smtClean="0"/>
              <a:t>Criação</a:t>
            </a:r>
            <a:endParaRPr lang="en-US" sz="1600" dirty="0"/>
          </a:p>
          <a:p>
            <a:r>
              <a:rPr lang="en-US" sz="1600" dirty="0" err="1" smtClean="0"/>
              <a:t>Criador</a:t>
            </a:r>
            <a:r>
              <a:rPr lang="en-US" sz="1600" dirty="0" smtClean="0"/>
              <a:t> e </a:t>
            </a:r>
            <a:r>
              <a:rPr lang="en-US" sz="1600" dirty="0" err="1" smtClean="0"/>
              <a:t>Responsáveis</a:t>
            </a:r>
            <a:r>
              <a:rPr lang="en-US" sz="1600" dirty="0" smtClean="0"/>
              <a:t> pela </a:t>
            </a:r>
            <a:r>
              <a:rPr lang="en-US" sz="1600" dirty="0" err="1" smtClean="0"/>
              <a:t>manutenção</a:t>
            </a:r>
            <a:r>
              <a:rPr lang="en-US" sz="1600" dirty="0" smtClean="0"/>
              <a:t> do Dado</a:t>
            </a:r>
            <a:endParaRPr lang="en-US" sz="1600" dirty="0"/>
          </a:p>
          <a:p>
            <a:r>
              <a:rPr lang="en-US" sz="1600" dirty="0" err="1" smtClean="0"/>
              <a:t>Localização</a:t>
            </a:r>
            <a:r>
              <a:rPr lang="en-US" sz="1600" dirty="0" smtClean="0"/>
              <a:t>, </a:t>
            </a:r>
            <a:r>
              <a:rPr lang="en-US" sz="1600" dirty="0" err="1" smtClean="0"/>
              <a:t>Arquivos</a:t>
            </a:r>
            <a:r>
              <a:rPr lang="en-US" sz="1600" dirty="0" smtClean="0"/>
              <a:t>, </a:t>
            </a:r>
            <a:r>
              <a:rPr lang="en-US" sz="1600" dirty="0" err="1" smtClean="0"/>
              <a:t>Tamanho</a:t>
            </a:r>
            <a:r>
              <a:rPr lang="en-US" sz="1600" dirty="0" smtClean="0"/>
              <a:t>, </a:t>
            </a:r>
            <a:r>
              <a:rPr lang="en-US" sz="1600" dirty="0" err="1" smtClean="0"/>
              <a:t>Granularidade</a:t>
            </a:r>
            <a:endParaRPr lang="en-US" sz="1600" dirty="0"/>
          </a:p>
          <a:p>
            <a:endParaRPr lang="en-US" sz="1600" dirty="0"/>
          </a:p>
          <a:p>
            <a:endParaRPr lang="pt-BR" dirty="0"/>
          </a:p>
        </p:txBody>
      </p:sp>
      <p:sp>
        <p:nvSpPr>
          <p:cNvPr id="18" name="CaixaDeTexto 17"/>
          <p:cNvSpPr txBox="1">
            <a:spLocks/>
          </p:cNvSpPr>
          <p:nvPr/>
        </p:nvSpPr>
        <p:spPr>
          <a:xfrm>
            <a:off x="3525077" y="3707942"/>
            <a:ext cx="5407189" cy="6647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no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Métricas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946336" y="1753689"/>
            <a:ext cx="2959724" cy="6603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no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932268" y="2374877"/>
            <a:ext cx="2959724" cy="37936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dirty="0" err="1" smtClean="0">
                <a:ea typeface="Yu Gothic UI Semibold" panose="020B0700000000000000" pitchFamily="34" charset="-128"/>
              </a:rPr>
              <a:t>Crescimento</a:t>
            </a:r>
            <a:r>
              <a:rPr lang="en-US" dirty="0" smtClean="0">
                <a:ea typeface="Yu Gothic UI Semibold" panose="020B0700000000000000" pitchFamily="34" charset="-128"/>
              </a:rPr>
              <a:t> da Base</a:t>
            </a:r>
            <a:endParaRPr lang="en-US" dirty="0">
              <a:ea typeface="Yu Gothic UI Semibold" panose="020B0700000000000000" pitchFamily="34" charset="-128"/>
            </a:endParaRPr>
          </a:p>
          <a:p>
            <a:r>
              <a:rPr lang="en-US" dirty="0" err="1" smtClean="0">
                <a:ea typeface="Yu Gothic UI Semibold" panose="020B0700000000000000" pitchFamily="34" charset="-128"/>
              </a:rPr>
              <a:t>Engajamento</a:t>
            </a:r>
            <a:r>
              <a:rPr lang="en-US" dirty="0" smtClean="0">
                <a:ea typeface="Yu Gothic UI Semibold" panose="020B0700000000000000" pitchFamily="34" charset="-128"/>
              </a:rPr>
              <a:t> para </a:t>
            </a:r>
            <a:r>
              <a:rPr lang="en-US" dirty="0" err="1" smtClean="0">
                <a:ea typeface="Yu Gothic UI Semibold" panose="020B0700000000000000" pitchFamily="34" charset="-128"/>
              </a:rPr>
              <a:t>Acerto</a:t>
            </a:r>
            <a:r>
              <a:rPr lang="en-US" dirty="0" smtClean="0">
                <a:ea typeface="Yu Gothic UI Semibold" panose="020B0700000000000000" pitchFamily="34" charset="-128"/>
              </a:rPr>
              <a:t> de Dados </a:t>
            </a:r>
            <a:r>
              <a:rPr lang="en-US" dirty="0" err="1" smtClean="0">
                <a:ea typeface="Yu Gothic UI Semibold" panose="020B0700000000000000" pitchFamily="34" charset="-128"/>
              </a:rPr>
              <a:t>sem</a:t>
            </a:r>
            <a:r>
              <a:rPr lang="en-US" dirty="0" smtClean="0">
                <a:ea typeface="Yu Gothic UI Semibold" panose="020B0700000000000000" pitchFamily="34" charset="-128"/>
              </a:rPr>
              <a:t> </a:t>
            </a:r>
            <a:r>
              <a:rPr lang="en-US" dirty="0" err="1" smtClean="0">
                <a:ea typeface="Yu Gothic UI Semibold" panose="020B0700000000000000" pitchFamily="34" charset="-128"/>
              </a:rPr>
              <a:t>Gravidade</a:t>
            </a:r>
            <a:endParaRPr lang="en-US" dirty="0">
              <a:ea typeface="Yu Gothic UI Semibold" panose="020B0700000000000000" pitchFamily="34" charset="-128"/>
            </a:endParaRPr>
          </a:p>
          <a:p>
            <a:r>
              <a:rPr lang="en-US" dirty="0" err="1" smtClean="0">
                <a:ea typeface="Yu Gothic UI Semibold" panose="020B0700000000000000" pitchFamily="34" charset="-128"/>
              </a:rPr>
              <a:t>Custo</a:t>
            </a:r>
            <a:r>
              <a:rPr lang="en-US" dirty="0" smtClean="0">
                <a:ea typeface="Yu Gothic UI Semibold" panose="020B0700000000000000" pitchFamily="34" charset="-128"/>
              </a:rPr>
              <a:t>/</a:t>
            </a:r>
            <a:r>
              <a:rPr lang="en-US" dirty="0" err="1" smtClean="0">
                <a:ea typeface="Yu Gothic UI Semibold" panose="020B0700000000000000" pitchFamily="34" charset="-128"/>
              </a:rPr>
              <a:t>Benefício</a:t>
            </a:r>
            <a:r>
              <a:rPr lang="en-US" dirty="0" smtClean="0">
                <a:ea typeface="Yu Gothic UI Semibold" panose="020B0700000000000000" pitchFamily="34" charset="-128"/>
              </a:rPr>
              <a:t> </a:t>
            </a:r>
            <a:r>
              <a:rPr lang="en-US" dirty="0" err="1" smtClean="0">
                <a:ea typeface="Yu Gothic UI Semibold" panose="020B0700000000000000" pitchFamily="34" charset="-128"/>
              </a:rPr>
              <a:t>por</a:t>
            </a:r>
            <a:r>
              <a:rPr lang="en-US" dirty="0" smtClean="0">
                <a:ea typeface="Yu Gothic UI Semibold" panose="020B0700000000000000" pitchFamily="34" charset="-128"/>
              </a:rPr>
              <a:t> Auditoria</a:t>
            </a:r>
            <a:endParaRPr lang="en-US" dirty="0">
              <a:ea typeface="Yu Gothic UI Semibold" panose="020B0700000000000000" pitchFamily="34" charset="-128"/>
            </a:endParaRPr>
          </a:p>
          <a:p>
            <a:r>
              <a:rPr lang="en-US" dirty="0" err="1" smtClean="0">
                <a:ea typeface="Yu Gothic UI Semibold" panose="020B0700000000000000" pitchFamily="34" charset="-128"/>
              </a:rPr>
              <a:t>Efetividade</a:t>
            </a:r>
            <a:r>
              <a:rPr lang="en-US" dirty="0" smtClean="0">
                <a:ea typeface="Yu Gothic UI Semibold" panose="020B0700000000000000" pitchFamily="34" charset="-128"/>
              </a:rPr>
              <a:t> da Auditoria</a:t>
            </a:r>
            <a:endParaRPr lang="en-US" dirty="0">
              <a:ea typeface="Yu Gothic UI Semibold" panose="020B0700000000000000" pitchFamily="34" charset="-128"/>
            </a:endParaRPr>
          </a:p>
          <a:p>
            <a:endParaRPr lang="en-US" dirty="0">
              <a:ea typeface="Yu Gothic UI Semibold" panose="020B0700000000000000" pitchFamily="34" charset="-128"/>
            </a:endParaRPr>
          </a:p>
          <a:p>
            <a:endParaRPr lang="en-US" dirty="0"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07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123" y="0"/>
            <a:ext cx="5954456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2" y="998622"/>
            <a:ext cx="4486656" cy="1352692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1">
            <a:noAutofit/>
          </a:bodyPr>
          <a:lstStyle/>
          <a:p>
            <a:pPr algn="l"/>
            <a:r>
              <a:rPr lang="pt-BR" sz="3600" cap="none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 Auditor de Dados também pode lhe falar ...</a:t>
            </a:r>
            <a:endParaRPr lang="pt-BR" sz="2800" cap="none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148" y="2976769"/>
            <a:ext cx="4511703" cy="2553173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marL="457200" indent="-457200" algn="l">
              <a:buChar char="•"/>
            </a:pPr>
            <a:r>
              <a:rPr lang="en-US" sz="2600" b="1" dirty="0" err="1" smtClean="0"/>
              <a:t>Predição</a:t>
            </a:r>
            <a:r>
              <a:rPr lang="en-US" sz="2600" b="1" dirty="0" smtClean="0"/>
              <a:t> e </a:t>
            </a:r>
            <a:r>
              <a:rPr lang="en-US" sz="2600" b="1" dirty="0" err="1" smtClean="0"/>
              <a:t>Estimativa</a:t>
            </a:r>
            <a:endParaRPr lang="en-US" sz="2600" b="1" dirty="0" smtClean="0"/>
          </a:p>
          <a:p>
            <a:pPr marL="457200" indent="-457200" algn="l">
              <a:buChar char="•"/>
            </a:pPr>
            <a:r>
              <a:rPr lang="en-US" sz="2600" b="1" dirty="0" err="1" smtClean="0"/>
              <a:t>Modelagem</a:t>
            </a:r>
            <a:endParaRPr lang="en-US" sz="2600" b="1" dirty="0" smtClean="0"/>
          </a:p>
          <a:p>
            <a:pPr marL="914400" lvl="1" indent="-457200">
              <a:buChar char="•"/>
            </a:pPr>
            <a:endParaRPr lang="en-US" sz="4400" dirty="0"/>
          </a:p>
          <a:p>
            <a:pPr marL="914400" lvl="1" indent="-457200">
              <a:buChar char="•"/>
            </a:pPr>
            <a:endParaRPr lang="en-US" sz="4400" dirty="0"/>
          </a:p>
          <a:p>
            <a:pPr marL="457200" indent="-457200" algn="l">
              <a:buChar char="•"/>
            </a:pPr>
            <a:endParaRPr lang="en-US" sz="5400" b="1" dirty="0"/>
          </a:p>
          <a:p>
            <a:pPr marL="457200" indent="-457200" algn="l">
              <a:buChar char="•"/>
            </a:pPr>
            <a:endParaRPr lang="en-US" sz="5400" b="1" dirty="0"/>
          </a:p>
          <a:p>
            <a:pPr marL="457200" indent="-457200" algn="l">
              <a:buChar char="•"/>
            </a:pPr>
            <a:endParaRPr lang="en-US" sz="5400" b="1" dirty="0"/>
          </a:p>
          <a:p>
            <a:pPr marL="457200" indent="-457200" algn="l">
              <a:buChar char="•"/>
            </a:pPr>
            <a:endParaRPr lang="en-US" sz="5400" b="1" dirty="0"/>
          </a:p>
          <a:p>
            <a:pPr marL="457200" indent="-457200" algn="l">
              <a:buChar char="•"/>
            </a:pPr>
            <a:endParaRPr lang="en-US" sz="5400" b="1" dirty="0"/>
          </a:p>
          <a:p>
            <a:pPr marL="457200" indent="-457200" algn="l">
              <a:buChar char="•"/>
            </a:pPr>
            <a:endParaRPr lang="en-US" sz="5400" b="1" dirty="0"/>
          </a:p>
        </p:txBody>
      </p:sp>
      <p:grpSp>
        <p:nvGrpSpPr>
          <p:cNvPr id="10" name="Agrupar 9"/>
          <p:cNvGrpSpPr/>
          <p:nvPr/>
        </p:nvGrpSpPr>
        <p:grpSpPr>
          <a:xfrm>
            <a:off x="5768009" y="3084141"/>
            <a:ext cx="950843" cy="980660"/>
            <a:chOff x="5768009" y="3084141"/>
            <a:chExt cx="950843" cy="980660"/>
          </a:xfrm>
        </p:grpSpPr>
        <p:sp>
          <p:nvSpPr>
            <p:cNvPr id="8" name="Fluxograma: Conector 7"/>
            <p:cNvSpPr/>
            <p:nvPr/>
          </p:nvSpPr>
          <p:spPr>
            <a:xfrm>
              <a:off x="5768009" y="3084141"/>
              <a:ext cx="950843" cy="980660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ruz 8"/>
            <p:cNvSpPr/>
            <p:nvPr/>
          </p:nvSpPr>
          <p:spPr>
            <a:xfrm>
              <a:off x="6103952" y="3427012"/>
              <a:ext cx="288896" cy="299499"/>
            </a:xfrm>
            <a:prstGeom prst="plus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2012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717288" y="2308302"/>
            <a:ext cx="90659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 smtClean="0"/>
              <a:t>MÓDULO </a:t>
            </a:r>
            <a:r>
              <a:rPr lang="pt-BR" dirty="0"/>
              <a:t>3</a:t>
            </a:r>
            <a:endParaRPr lang="pt-BR" sz="1100" dirty="0"/>
          </a:p>
          <a:p>
            <a:pPr lvl="0"/>
            <a:r>
              <a:rPr lang="pt-BR" b="1" dirty="0"/>
              <a:t>Arquivos</a:t>
            </a:r>
            <a:endParaRPr lang="pt-BR" sz="1200" dirty="0"/>
          </a:p>
          <a:p>
            <a:pPr lvl="1"/>
            <a:r>
              <a:rPr lang="pt-BR" b="1" dirty="0" err="1"/>
              <a:t>Metadados</a:t>
            </a:r>
            <a:r>
              <a:rPr lang="pt-BR" b="1" dirty="0"/>
              <a:t> e Armazenagem</a:t>
            </a:r>
            <a:endParaRPr lang="pt-BR" sz="1200" dirty="0"/>
          </a:p>
          <a:p>
            <a:pPr lvl="1"/>
            <a:r>
              <a:rPr lang="pt-BR" b="1" dirty="0"/>
              <a:t>Integração com Excel, Python e </a:t>
            </a:r>
            <a:r>
              <a:rPr lang="pt-BR" b="1" dirty="0" err="1"/>
              <a:t>R</a:t>
            </a:r>
            <a:endParaRPr lang="pt-BR" sz="1200" dirty="0"/>
          </a:p>
          <a:p>
            <a:pPr lvl="1"/>
            <a:r>
              <a:rPr lang="pt-BR" b="1" dirty="0"/>
              <a:t>Operações e Status</a:t>
            </a:r>
            <a:endParaRPr lang="pt-BR" sz="1200" dirty="0"/>
          </a:p>
          <a:p>
            <a:pPr lvl="2"/>
            <a:r>
              <a:rPr lang="pt-BR" dirty="0"/>
              <a:t>Listagem em Diretório </a:t>
            </a:r>
            <a:endParaRPr lang="pt-BR" sz="1200" dirty="0"/>
          </a:p>
          <a:p>
            <a:pPr lvl="2"/>
            <a:r>
              <a:rPr lang="pt-BR" dirty="0" err="1"/>
              <a:t>Permissionamento</a:t>
            </a:r>
            <a:r>
              <a:rPr lang="pt-BR" dirty="0"/>
              <a:t> </a:t>
            </a:r>
            <a:endParaRPr lang="pt-BR" sz="1200" dirty="0"/>
          </a:p>
          <a:p>
            <a:pPr lvl="2"/>
            <a:r>
              <a:rPr lang="pt-BR" dirty="0"/>
              <a:t>Mudança de Diretório</a:t>
            </a:r>
            <a:endParaRPr lang="pt-BR" sz="1200" dirty="0"/>
          </a:p>
          <a:p>
            <a:pPr lvl="2"/>
            <a:r>
              <a:rPr lang="pt-BR" dirty="0"/>
              <a:t>Cópia </a:t>
            </a:r>
            <a:endParaRPr lang="pt-BR" sz="1600" dirty="0"/>
          </a:p>
          <a:p>
            <a:pPr lvl="2"/>
            <a:r>
              <a:rPr lang="pt-BR" dirty="0"/>
              <a:t>Remoção </a:t>
            </a:r>
            <a:endParaRPr lang="pt-BR" sz="1200" dirty="0"/>
          </a:p>
          <a:p>
            <a:pPr lvl="2"/>
            <a:r>
              <a:rPr lang="pt-BR" dirty="0"/>
              <a:t>Merge </a:t>
            </a:r>
            <a:endParaRPr lang="pt-BR" sz="1200" dirty="0"/>
          </a:p>
          <a:p>
            <a:pPr lvl="2"/>
            <a:r>
              <a:rPr lang="pt-BR" dirty="0" err="1"/>
              <a:t>Append</a:t>
            </a:r>
            <a:r>
              <a:rPr lang="pt-BR" dirty="0"/>
              <a:t> </a:t>
            </a:r>
            <a:endParaRPr lang="pt-BR" sz="1200" dirty="0"/>
          </a:p>
          <a:p>
            <a:pPr lvl="2"/>
            <a:r>
              <a:rPr lang="pt-BR" dirty="0"/>
              <a:t>Split </a:t>
            </a:r>
            <a:endParaRPr lang="pt-BR" sz="1200" dirty="0"/>
          </a:p>
          <a:p>
            <a:pPr lvl="2"/>
            <a:r>
              <a:rPr lang="pt-BR" dirty="0"/>
              <a:t>Compactação via script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7149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717288" y="2308302"/>
            <a:ext cx="90659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/>
              <a:t>MÓDULO 4</a:t>
            </a:r>
            <a:endParaRPr lang="pt-BR" sz="1100" dirty="0"/>
          </a:p>
          <a:p>
            <a:pPr lvl="0"/>
            <a:r>
              <a:rPr lang="pt-BR" b="1" dirty="0"/>
              <a:t>Carga / Importação</a:t>
            </a:r>
            <a:endParaRPr lang="pt-BR" sz="1200" dirty="0"/>
          </a:p>
          <a:p>
            <a:pPr lvl="1"/>
            <a:r>
              <a:rPr lang="pt-BR" b="1" dirty="0"/>
              <a:t>Estruturação de Rotinas </a:t>
            </a:r>
            <a:endParaRPr lang="pt-BR" sz="1200" dirty="0"/>
          </a:p>
          <a:p>
            <a:pPr lvl="1"/>
            <a:r>
              <a:rPr lang="pt-BR" b="1" dirty="0"/>
              <a:t>Boas práticas</a:t>
            </a:r>
            <a:endParaRPr lang="pt-BR" sz="1200" dirty="0"/>
          </a:p>
          <a:p>
            <a:pPr lvl="0"/>
            <a:r>
              <a:rPr lang="pt-BR" b="1" dirty="0"/>
              <a:t>Dados</a:t>
            </a:r>
            <a:endParaRPr lang="pt-BR" sz="1200" dirty="0"/>
          </a:p>
          <a:p>
            <a:pPr lvl="1"/>
            <a:r>
              <a:rPr lang="pt-BR" b="1" dirty="0"/>
              <a:t>Tipos de Dados</a:t>
            </a:r>
            <a:endParaRPr lang="pt-BR" sz="1200" dirty="0"/>
          </a:p>
          <a:p>
            <a:pPr lvl="1"/>
            <a:r>
              <a:rPr lang="pt-BR" b="1" dirty="0" err="1"/>
              <a:t>Metadados</a:t>
            </a:r>
            <a:r>
              <a:rPr lang="pt-BR" b="1" dirty="0"/>
              <a:t> e rastreabilidade</a:t>
            </a:r>
            <a:endParaRPr lang="pt-BR" sz="1200" dirty="0"/>
          </a:p>
          <a:p>
            <a:pPr lvl="1"/>
            <a:r>
              <a:rPr lang="pt-BR" b="1" dirty="0"/>
              <a:t>Limpeza de Dados</a:t>
            </a:r>
            <a:endParaRPr lang="pt-BR" sz="1200" dirty="0"/>
          </a:p>
          <a:p>
            <a:pPr lvl="1"/>
            <a:r>
              <a:rPr lang="pt-BR" b="1" dirty="0"/>
              <a:t>Filtro de Dados</a:t>
            </a:r>
            <a:endParaRPr lang="pt-BR" sz="1200" dirty="0"/>
          </a:p>
          <a:p>
            <a:pPr lvl="1"/>
            <a:r>
              <a:rPr lang="pt-BR" b="1" dirty="0"/>
              <a:t>Operações com Variáveis</a:t>
            </a:r>
            <a:endParaRPr lang="pt-BR" sz="1200" dirty="0"/>
          </a:p>
          <a:p>
            <a:pPr lvl="1"/>
            <a:r>
              <a:rPr lang="pt-BR" b="1" dirty="0"/>
              <a:t>Coerções</a:t>
            </a:r>
            <a:endParaRPr lang="pt-BR" sz="1200" dirty="0"/>
          </a:p>
          <a:p>
            <a:pPr lvl="1"/>
            <a:r>
              <a:rPr lang="pt-BR" b="1" dirty="0" err="1"/>
              <a:t>Pitfalls</a:t>
            </a:r>
            <a:endParaRPr lang="pt-BR" sz="1200" dirty="0"/>
          </a:p>
          <a:p>
            <a:pPr lvl="1"/>
            <a:r>
              <a:rPr lang="pt-BR" b="1" dirty="0" err="1"/>
              <a:t>Outliers</a:t>
            </a:r>
            <a:endParaRPr lang="pt-BR" sz="1200" dirty="0"/>
          </a:p>
          <a:p>
            <a:pPr lvl="1"/>
            <a:r>
              <a:rPr lang="pt-BR" b="1" dirty="0"/>
              <a:t>Padrões de Informação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3351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123" y="0"/>
            <a:ext cx="5954456" cy="6858001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2" y="998622"/>
            <a:ext cx="4486656" cy="2386704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GB" sz="40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Introdu</a:t>
            </a:r>
            <a:r>
              <a:rPr lang="en-US" sz="40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ção</a:t>
            </a:r>
            <a:endParaRPr lang="en-GB" sz="4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04672" y="2148114"/>
            <a:ext cx="5175213" cy="3595840"/>
          </a:xfrm>
        </p:spPr>
        <p:txBody>
          <a:bodyPr anchor="t" anchorCtr="0">
            <a:norm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en-GB" sz="2800" dirty="0" err="1" smtClean="0"/>
              <a:t>Proposta</a:t>
            </a:r>
            <a:r>
              <a:rPr lang="en-GB" sz="2800" dirty="0" smtClean="0"/>
              <a:t> </a:t>
            </a:r>
            <a:r>
              <a:rPr lang="en-GB" sz="2800" dirty="0"/>
              <a:t>do </a:t>
            </a:r>
            <a:r>
              <a:rPr lang="en-GB" sz="2800" dirty="0" err="1"/>
              <a:t>Curso</a:t>
            </a:r>
            <a:r>
              <a:rPr lang="en-GB" sz="2800" dirty="0"/>
              <a:t> e </a:t>
            </a:r>
            <a:r>
              <a:rPr lang="en-GB" sz="2800" dirty="0" err="1"/>
              <a:t>objetivos</a:t>
            </a:r>
            <a:r>
              <a:rPr lang="en-GB" sz="2800" dirty="0"/>
              <a:t> </a:t>
            </a:r>
            <a:endParaRPr lang="en-GB" sz="2800" dirty="0" smtClean="0"/>
          </a:p>
          <a:p>
            <a:pPr marL="457200" indent="-457200" algn="l">
              <a:buFont typeface="Arial" charset="0"/>
              <a:buChar char="•"/>
            </a:pPr>
            <a:r>
              <a:rPr lang="en-GB" sz="2800" dirty="0" smtClean="0"/>
              <a:t>Material </a:t>
            </a:r>
            <a:r>
              <a:rPr lang="en-GB" sz="2800" dirty="0"/>
              <a:t>do </a:t>
            </a:r>
            <a:r>
              <a:rPr lang="en-GB" sz="2800" dirty="0" err="1"/>
              <a:t>Curso</a:t>
            </a:r>
            <a:r>
              <a:rPr lang="en-GB" sz="2800" dirty="0"/>
              <a:t> e </a:t>
            </a:r>
            <a:r>
              <a:rPr lang="en-GB" sz="2800" dirty="0" err="1"/>
              <a:t>dinâmica</a:t>
            </a:r>
            <a:r>
              <a:rPr lang="en-GB" sz="2800" dirty="0"/>
              <a:t>   </a:t>
            </a:r>
            <a:endParaRPr lang="en-GB" sz="2800" dirty="0" smtClean="0"/>
          </a:p>
          <a:p>
            <a:pPr marL="457200" indent="-457200" algn="l">
              <a:buFont typeface="Arial" charset="0"/>
              <a:buChar char="•"/>
            </a:pPr>
            <a:r>
              <a:rPr lang="en-GB" sz="2800" dirty="0" err="1" smtClean="0"/>
              <a:t>Recursos</a:t>
            </a:r>
            <a:endParaRPr lang="en-GB" sz="2800" dirty="0"/>
          </a:p>
        </p:txBody>
      </p:sp>
      <p:grpSp>
        <p:nvGrpSpPr>
          <p:cNvPr id="10" name="Agrupar 9"/>
          <p:cNvGrpSpPr/>
          <p:nvPr/>
        </p:nvGrpSpPr>
        <p:grpSpPr>
          <a:xfrm>
            <a:off x="5768009" y="3084141"/>
            <a:ext cx="950843" cy="980660"/>
            <a:chOff x="5768009" y="3084141"/>
            <a:chExt cx="950843" cy="980660"/>
          </a:xfrm>
        </p:grpSpPr>
        <p:sp>
          <p:nvSpPr>
            <p:cNvPr id="8" name="Fluxograma: Conector 7"/>
            <p:cNvSpPr/>
            <p:nvPr/>
          </p:nvSpPr>
          <p:spPr>
            <a:xfrm>
              <a:off x="5768009" y="3084141"/>
              <a:ext cx="950843" cy="980660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ruz 8"/>
            <p:cNvSpPr/>
            <p:nvPr/>
          </p:nvSpPr>
          <p:spPr>
            <a:xfrm>
              <a:off x="6103952" y="3427012"/>
              <a:ext cx="288896" cy="299499"/>
            </a:xfrm>
            <a:prstGeom prst="plus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168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2" y="998622"/>
            <a:ext cx="4486656" cy="1889721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GB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Fundamentos</a:t>
            </a:r>
            <a:r>
              <a:rPr lang="en-GB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GB" sz="2800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sobre</a:t>
            </a:r>
            <a:r>
              <a:rPr lang="en-GB" sz="2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Auditoria de </a:t>
            </a:r>
            <a:r>
              <a:rPr lang="en-GB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Dados</a:t>
            </a:r>
            <a:br>
              <a:rPr lang="en-GB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GB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Conceitos</a:t>
            </a:r>
            <a:r>
              <a:rPr lang="en-GB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GB" sz="2800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gerais</a:t>
            </a:r>
            <a:r>
              <a:rPr lang="en-GB" sz="2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e </a:t>
            </a:r>
            <a:r>
              <a:rPr lang="en-GB" sz="2800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definições</a:t>
            </a:r>
            <a:endParaRPr lang="pt-BR" sz="28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36343" y="804672"/>
            <a:ext cx="5615577" cy="524865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 smtClean="0"/>
              <a:t>Auditoria </a:t>
            </a:r>
            <a:r>
              <a:rPr lang="pt-BR" dirty="0"/>
              <a:t>de dados é definida como o processo de inspeção, limpeza, transformação, e modelagem de dados com o objetivo de destacar informações úteis, sugerindo conclusões, e apoiar a tomada de decisões. </a:t>
            </a:r>
            <a:r>
              <a:rPr lang="pt-BR" dirty="0" smtClean="0"/>
              <a:t>(</a:t>
            </a:r>
            <a:r>
              <a:rPr lang="pt-BR" dirty="0"/>
              <a:t>Diversas </a:t>
            </a:r>
            <a:r>
              <a:rPr lang="pt-BR" dirty="0" smtClean="0"/>
              <a:t>fontes)</a:t>
            </a:r>
          </a:p>
          <a:p>
            <a:endParaRPr lang="pt-BR" dirty="0" smtClean="0"/>
          </a:p>
          <a:p>
            <a:pPr algn="just"/>
            <a:r>
              <a:rPr lang="pt-BR" dirty="0" smtClean="0"/>
              <a:t> </a:t>
            </a:r>
            <a:r>
              <a:rPr lang="pt-BR" dirty="0"/>
              <a:t>Auditoria de dados é um processo analítico pelo qual </a:t>
            </a:r>
            <a:r>
              <a:rPr lang="pt-BR" dirty="0" smtClean="0"/>
              <a:t>ideias </a:t>
            </a:r>
            <a:r>
              <a:rPr lang="pt-BR" dirty="0"/>
              <a:t>são extraídas de </a:t>
            </a:r>
            <a:r>
              <a:rPr lang="pt-BR" dirty="0" smtClean="0"/>
              <a:t>dados </a:t>
            </a:r>
            <a:r>
              <a:rPr lang="pt-BR" dirty="0"/>
              <a:t>eletrônicos internos e externos a partir de fontes operacionais, financeiras entre outras. Esses insights podem ser históricos, em tempo real, ou preditivos e também pode ser focadas em risco (por exemplo, controle de eficácia, fraude, desperdício, abuso, política de não conformidade regulamentar) ou o desempenho, centrado (por exemplo, </a:t>
            </a:r>
            <a:r>
              <a:rPr lang="pt-BR" dirty="0" smtClean="0"/>
              <a:t>no aumento </a:t>
            </a:r>
            <a:r>
              <a:rPr lang="pt-BR" dirty="0"/>
              <a:t>de vendas, redução de custos, melhorou rentabilidade) e frequentemente fornecer o "Como?" e "Por quê?" respostas para a inicial "o quê?" perguntas </a:t>
            </a:r>
            <a:r>
              <a:rPr lang="pt-BR" dirty="0" smtClean="0"/>
              <a:t>frequentemente </a:t>
            </a:r>
            <a:r>
              <a:rPr lang="pt-BR" dirty="0"/>
              <a:t>encontradas na informação inicialmente extraídas dos dados. </a:t>
            </a:r>
            <a:r>
              <a:rPr lang="pt-BR" dirty="0" smtClean="0"/>
              <a:t>(</a:t>
            </a:r>
            <a:r>
              <a:rPr lang="pt-BR" dirty="0"/>
              <a:t>KPMG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0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2" y="998622"/>
            <a:ext cx="4486656" cy="1889721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GB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Histórico</a:t>
            </a:r>
            <a:endParaRPr lang="pt-BR" sz="28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36343" y="804672"/>
            <a:ext cx="5849257" cy="5741271"/>
          </a:xfrm>
        </p:spPr>
        <p:txBody>
          <a:bodyPr>
            <a:noAutofit/>
          </a:bodyPr>
          <a:lstStyle/>
          <a:p>
            <a:r>
              <a:rPr lang="pt-BR" sz="2000" dirty="0" smtClean="0"/>
              <a:t>No fim </a:t>
            </a:r>
            <a:r>
              <a:rPr lang="pt-BR" sz="2000" dirty="0"/>
              <a:t>dos anos 1980 </a:t>
            </a:r>
            <a:r>
              <a:rPr lang="mr-IN" sz="2000" dirty="0" smtClean="0"/>
              <a:t>–</a:t>
            </a:r>
            <a:r>
              <a:rPr lang="pt-BR" sz="2000" dirty="0" smtClean="0"/>
              <a:t> </a:t>
            </a:r>
            <a:r>
              <a:rPr lang="en-US" sz="2000" dirty="0" err="1" smtClean="0"/>
              <a:t>criados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empresas</a:t>
            </a:r>
            <a:r>
              <a:rPr lang="en-US" sz="2000" dirty="0" smtClean="0"/>
              <a:t> </a:t>
            </a:r>
            <a:r>
              <a:rPr lang="en-US" sz="2000" dirty="0" err="1" smtClean="0"/>
              <a:t>voltadas</a:t>
            </a:r>
            <a:r>
              <a:rPr lang="en-US" sz="2000" dirty="0" smtClean="0"/>
              <a:t> para o </a:t>
            </a:r>
            <a:r>
              <a:rPr lang="en-US" sz="2000" dirty="0" err="1" smtClean="0"/>
              <a:t>desenvolvimento</a:t>
            </a:r>
            <a:r>
              <a:rPr lang="en-US" sz="2000" dirty="0" smtClean="0"/>
              <a:t> de </a:t>
            </a:r>
            <a:r>
              <a:rPr lang="en-US" sz="2000" dirty="0" err="1" smtClean="0"/>
              <a:t>sotwares</a:t>
            </a:r>
            <a:r>
              <a:rPr lang="en-US" sz="2000" dirty="0" smtClean="0"/>
              <a:t> </a:t>
            </a:r>
            <a:r>
              <a:rPr lang="en-US" sz="2000" dirty="0" err="1" smtClean="0"/>
              <a:t>genéricos</a:t>
            </a:r>
            <a:r>
              <a:rPr lang="en-US" sz="2000" dirty="0" smtClean="0"/>
              <a:t> para a </a:t>
            </a:r>
            <a:r>
              <a:rPr lang="en-US" sz="2000" dirty="0" err="1" smtClean="0"/>
              <a:t>área</a:t>
            </a:r>
            <a:r>
              <a:rPr lang="en-US" sz="2000" dirty="0" smtClean="0"/>
              <a:t> de auditoria</a:t>
            </a:r>
            <a:endParaRPr lang="pt-BR" sz="2000" dirty="0" smtClean="0"/>
          </a:p>
          <a:p>
            <a:pPr lvl="2"/>
            <a:r>
              <a:rPr lang="pt-BR" sz="1800" dirty="0" smtClean="0"/>
              <a:t>ACL</a:t>
            </a:r>
            <a:r>
              <a:rPr lang="pt-BR" sz="1800" dirty="0"/>
              <a:t>, 1987    </a:t>
            </a:r>
            <a:endParaRPr lang="pt-BR" sz="1800" dirty="0" smtClean="0"/>
          </a:p>
          <a:p>
            <a:pPr lvl="2"/>
            <a:r>
              <a:rPr lang="pt-BR" sz="1800" dirty="0" err="1" smtClean="0"/>
              <a:t>Caseware</a:t>
            </a:r>
            <a:r>
              <a:rPr lang="pt-BR" sz="1800" dirty="0"/>
              <a:t>, </a:t>
            </a:r>
            <a:r>
              <a:rPr lang="pt-BR" sz="1800" dirty="0" smtClean="0"/>
              <a:t>1988</a:t>
            </a:r>
          </a:p>
          <a:p>
            <a:pPr lvl="1"/>
            <a:r>
              <a:rPr lang="pt-BR" sz="1800" dirty="0" smtClean="0"/>
              <a:t>Charles </a:t>
            </a:r>
            <a:r>
              <a:rPr lang="pt-BR" sz="1800" dirty="0" err="1" smtClean="0"/>
              <a:t>Carslaw</a:t>
            </a:r>
            <a:r>
              <a:rPr lang="pt-BR" sz="1800" dirty="0" smtClean="0"/>
              <a:t> em </a:t>
            </a:r>
            <a:r>
              <a:rPr lang="pt-BR" sz="1800" dirty="0" err="1" smtClean="0"/>
              <a:t>Applying</a:t>
            </a:r>
            <a:r>
              <a:rPr lang="pt-BR" sz="1800" dirty="0" smtClean="0"/>
              <a:t> </a:t>
            </a:r>
            <a:r>
              <a:rPr lang="pt-BR" sz="1800" dirty="0" err="1"/>
              <a:t>Benford’s</a:t>
            </a:r>
            <a:r>
              <a:rPr lang="pt-BR" sz="1800" dirty="0"/>
              <a:t> Law </a:t>
            </a:r>
            <a:r>
              <a:rPr lang="pt-BR" sz="1800" dirty="0" err="1"/>
              <a:t>to</a:t>
            </a:r>
            <a:r>
              <a:rPr lang="pt-BR" sz="1800" dirty="0"/>
              <a:t> </a:t>
            </a:r>
            <a:r>
              <a:rPr lang="pt-BR" sz="1800" dirty="0" err="1"/>
              <a:t>Accounting</a:t>
            </a:r>
            <a:r>
              <a:rPr lang="pt-BR" sz="1800" dirty="0"/>
              <a:t>, </a:t>
            </a:r>
            <a:r>
              <a:rPr lang="pt-BR" sz="1800" dirty="0" smtClean="0"/>
              <a:t>1988</a:t>
            </a:r>
          </a:p>
          <a:p>
            <a:pPr lvl="1"/>
            <a:r>
              <a:rPr lang="pt-BR" sz="1800" dirty="0" err="1" smtClean="0"/>
              <a:t>Continuous</a:t>
            </a:r>
            <a:r>
              <a:rPr lang="pt-BR" sz="1800" dirty="0" smtClean="0"/>
              <a:t> </a:t>
            </a:r>
            <a:r>
              <a:rPr lang="pt-BR" sz="1800" dirty="0" err="1"/>
              <a:t>Process</a:t>
            </a:r>
            <a:r>
              <a:rPr lang="pt-BR" sz="1800" dirty="0"/>
              <a:t> </a:t>
            </a:r>
            <a:r>
              <a:rPr lang="pt-BR" sz="1800" dirty="0" err="1"/>
              <a:t>Auditing</a:t>
            </a:r>
            <a:r>
              <a:rPr lang="pt-BR" sz="1800" dirty="0"/>
              <a:t> System, AT&amp;T Bell </a:t>
            </a:r>
            <a:r>
              <a:rPr lang="pt-BR" sz="1800" dirty="0" err="1"/>
              <a:t>Laboratories</a:t>
            </a:r>
            <a:r>
              <a:rPr lang="pt-BR" sz="1800" dirty="0"/>
              <a:t>, </a:t>
            </a:r>
            <a:r>
              <a:rPr lang="pt-BR" sz="1800" dirty="0" smtClean="0"/>
              <a:t>1989</a:t>
            </a:r>
          </a:p>
          <a:p>
            <a:pPr lvl="1"/>
            <a:endParaRPr lang="pt-BR" sz="1800" dirty="0" smtClean="0"/>
          </a:p>
          <a:p>
            <a:pPr lvl="1"/>
            <a:endParaRPr lang="pt-BR" sz="1800" dirty="0"/>
          </a:p>
          <a:p>
            <a:pPr lvl="1"/>
            <a:endParaRPr lang="pt-BR" sz="18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290286" y="2322285"/>
            <a:ext cx="5646057" cy="230832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lvl="1"/>
            <a:r>
              <a:rPr lang="pt-BR" dirty="0">
                <a:solidFill>
                  <a:schemeClr val="bg1"/>
                </a:solidFill>
              </a:rPr>
              <a:t>As aplicações de auditoria são um tipo </a:t>
            </a:r>
            <a:r>
              <a:rPr lang="pt-BR" dirty="0" smtClean="0">
                <a:solidFill>
                  <a:schemeClr val="bg1"/>
                </a:solidFill>
              </a:rPr>
              <a:t>aplica</a:t>
            </a:r>
            <a:r>
              <a:rPr lang="en-US" dirty="0" err="1" smtClean="0">
                <a:solidFill>
                  <a:schemeClr val="bg1"/>
                </a:solidFill>
              </a:rPr>
              <a:t>ção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voltadas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especificamente para processos de auditoria tanto para </a:t>
            </a:r>
            <a:r>
              <a:rPr lang="pt-BR" dirty="0">
                <a:solidFill>
                  <a:schemeClr val="bg1"/>
                </a:solidFill>
              </a:rPr>
              <a:t>empresas médias e grandes, especialmente quando algumas das aplicações são desenvolvidas </a:t>
            </a:r>
            <a:r>
              <a:rPr lang="pt-BR" dirty="0" err="1">
                <a:solidFill>
                  <a:schemeClr val="bg1"/>
                </a:solidFill>
              </a:rPr>
              <a:t>in-house</a:t>
            </a:r>
            <a:r>
              <a:rPr lang="pt-BR" dirty="0">
                <a:solidFill>
                  <a:schemeClr val="bg1"/>
                </a:solidFill>
              </a:rPr>
              <a:t>. </a:t>
            </a:r>
            <a:endParaRPr lang="pt-BR" dirty="0" smtClean="0">
              <a:solidFill>
                <a:schemeClr val="bg1"/>
              </a:solidFill>
            </a:endParaRPr>
          </a:p>
          <a:p>
            <a:pPr lvl="1"/>
            <a:r>
              <a:rPr lang="pt-BR" dirty="0" smtClean="0">
                <a:solidFill>
                  <a:schemeClr val="bg1"/>
                </a:solidFill>
              </a:rPr>
              <a:t>Há </a:t>
            </a:r>
            <a:r>
              <a:rPr lang="pt-BR" dirty="0">
                <a:solidFill>
                  <a:schemeClr val="bg1"/>
                </a:solidFill>
              </a:rPr>
              <a:t>alguns princípios básicos de aplicações de auditoria que os auditores de TI precisam saber e entender. </a:t>
            </a:r>
          </a:p>
        </p:txBody>
      </p:sp>
    </p:spTree>
    <p:extLst>
      <p:ext uri="{BB962C8B-B14F-4D97-AF65-F5344CB8AC3E}">
        <p14:creationId xmlns:p14="http://schemas.microsoft.com/office/powerpoint/2010/main" val="19140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4042" y="606736"/>
            <a:ext cx="4963337" cy="1889721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GB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Aplica</a:t>
            </a:r>
            <a:r>
              <a:rPr lang="en-US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ções</a:t>
            </a:r>
            <a:r>
              <a:rPr lang="en-US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Corporativas</a:t>
            </a:r>
            <a:endParaRPr lang="pt-BR" sz="28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3115" y="1385245"/>
            <a:ext cx="5849257" cy="5472756"/>
          </a:xfrm>
        </p:spPr>
        <p:txBody>
          <a:bodyPr>
            <a:noAutofit/>
          </a:bodyPr>
          <a:lstStyle/>
          <a:p>
            <a:pPr lvl="2"/>
            <a:r>
              <a:rPr lang="en-US" sz="2400" dirty="0" smtClean="0"/>
              <a:t>TIPO</a:t>
            </a:r>
          </a:p>
          <a:p>
            <a:pPr lvl="3"/>
            <a:r>
              <a:rPr lang="en-US" sz="2400" dirty="0" err="1" smtClean="0"/>
              <a:t>Sistemas</a:t>
            </a:r>
            <a:r>
              <a:rPr lang="en-US" sz="2400" dirty="0" smtClean="0"/>
              <a:t> </a:t>
            </a:r>
            <a:r>
              <a:rPr lang="en-US" sz="2400" dirty="0" err="1"/>
              <a:t>Transacionais</a:t>
            </a:r>
            <a:endParaRPr lang="en-US" sz="2400" dirty="0"/>
          </a:p>
          <a:p>
            <a:pPr lvl="3"/>
            <a:r>
              <a:rPr lang="en-US" sz="2400" dirty="0" err="1"/>
              <a:t>Monitoramento</a:t>
            </a:r>
            <a:endParaRPr lang="en-US" sz="2400" dirty="0"/>
          </a:p>
          <a:p>
            <a:pPr lvl="3"/>
            <a:r>
              <a:rPr lang="en-US" sz="2400" dirty="0" err="1"/>
              <a:t>Análise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Tempo </a:t>
            </a:r>
            <a:r>
              <a:rPr lang="en-US" sz="2400" dirty="0" smtClean="0"/>
              <a:t>Real</a:t>
            </a:r>
          </a:p>
          <a:p>
            <a:pPr lvl="3"/>
            <a:r>
              <a:rPr lang="en-US" sz="2400" dirty="0" err="1" smtClean="0"/>
              <a:t>Predição</a:t>
            </a:r>
            <a:endParaRPr lang="en-US" sz="2400" dirty="0" smtClean="0"/>
          </a:p>
          <a:p>
            <a:pPr lvl="1"/>
            <a:r>
              <a:rPr lang="en-US" sz="2400" dirty="0" smtClean="0"/>
              <a:t>ÁREAS</a:t>
            </a:r>
            <a:endParaRPr lang="en-US" sz="2400" dirty="0"/>
          </a:p>
          <a:p>
            <a:pPr lvl="2"/>
            <a:r>
              <a:rPr lang="en-US" sz="2400" dirty="0" smtClean="0"/>
              <a:t>TI</a:t>
            </a:r>
          </a:p>
          <a:p>
            <a:pPr lvl="2"/>
            <a:r>
              <a:rPr lang="en-US" sz="2400" dirty="0" err="1" smtClean="0"/>
              <a:t>Financeira</a:t>
            </a:r>
            <a:endParaRPr lang="en-US" sz="2400" dirty="0"/>
          </a:p>
          <a:p>
            <a:pPr lvl="2"/>
            <a:r>
              <a:rPr lang="en-US" sz="2400" dirty="0" smtClean="0"/>
              <a:t>RH</a:t>
            </a:r>
            <a:endParaRPr lang="en-US" sz="2400" dirty="0"/>
          </a:p>
          <a:p>
            <a:pPr lvl="2"/>
            <a:r>
              <a:rPr lang="en-US" sz="2400" dirty="0" err="1" smtClean="0"/>
              <a:t>Governo</a:t>
            </a:r>
            <a:endParaRPr lang="en-US" sz="2400" dirty="0" smtClean="0"/>
          </a:p>
          <a:p>
            <a:pPr lvl="2"/>
            <a:r>
              <a:rPr lang="en-US" sz="2400" dirty="0" err="1" smtClean="0"/>
              <a:t>Demais</a:t>
            </a:r>
            <a:r>
              <a:rPr lang="en-US" sz="2400" dirty="0" smtClean="0"/>
              <a:t> </a:t>
            </a:r>
            <a:r>
              <a:rPr lang="en-US" sz="2400" dirty="0" err="1" smtClean="0"/>
              <a:t>Indústrias</a:t>
            </a:r>
            <a:endParaRPr lang="en-US" sz="2400" dirty="0" smtClean="0"/>
          </a:p>
          <a:p>
            <a:pPr lvl="2"/>
            <a:endParaRPr lang="en-US" sz="2400" dirty="0" smtClean="0"/>
          </a:p>
          <a:p>
            <a:pPr lvl="1"/>
            <a:endParaRPr lang="pt-BR" sz="2400" dirty="0" smtClean="0"/>
          </a:p>
          <a:p>
            <a:pPr lvl="1"/>
            <a:endParaRPr lang="pt-BR" sz="2400" dirty="0"/>
          </a:p>
          <a:p>
            <a:pPr lvl="1"/>
            <a:endParaRPr lang="pt-BR" sz="2400" dirty="0" smtClean="0"/>
          </a:p>
        </p:txBody>
      </p:sp>
      <p:pic>
        <p:nvPicPr>
          <p:cNvPr id="5" name="Espaço Reservado para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23" y="0"/>
            <a:ext cx="5954456" cy="6858001"/>
          </a:xfrm>
          <a:prstGeom prst="rect">
            <a:avLst/>
          </a:prstGeom>
        </p:spPr>
      </p:pic>
      <p:grpSp>
        <p:nvGrpSpPr>
          <p:cNvPr id="6" name="Agrupar 9"/>
          <p:cNvGrpSpPr/>
          <p:nvPr/>
        </p:nvGrpSpPr>
        <p:grpSpPr>
          <a:xfrm>
            <a:off x="5768009" y="3084141"/>
            <a:ext cx="950843" cy="980660"/>
            <a:chOff x="5768009" y="3084141"/>
            <a:chExt cx="950843" cy="980660"/>
          </a:xfrm>
        </p:grpSpPr>
        <p:sp>
          <p:nvSpPr>
            <p:cNvPr id="7" name="Fluxograma: Conector 7"/>
            <p:cNvSpPr/>
            <p:nvPr/>
          </p:nvSpPr>
          <p:spPr>
            <a:xfrm>
              <a:off x="5768009" y="3084141"/>
              <a:ext cx="950843" cy="980660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ruz 7"/>
            <p:cNvSpPr/>
            <p:nvPr/>
          </p:nvSpPr>
          <p:spPr>
            <a:xfrm>
              <a:off x="6103952" y="3427012"/>
              <a:ext cx="288896" cy="299499"/>
            </a:xfrm>
            <a:prstGeom prst="plus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3991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4042" y="606736"/>
            <a:ext cx="4963337" cy="1889721"/>
          </a:xfr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t" anchorCtr="0">
            <a:noAutofit/>
          </a:bodyPr>
          <a:lstStyle/>
          <a:p>
            <a:pPr algn="l"/>
            <a:r>
              <a:rPr lang="en-US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Mercados</a:t>
            </a:r>
            <a:r>
              <a:rPr lang="en-US" sz="28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de </a:t>
            </a:r>
            <a:r>
              <a:rPr lang="en-US" sz="2800" cap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Trabalho</a:t>
            </a:r>
            <a:endParaRPr lang="pt-BR" sz="28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3115" y="1385245"/>
            <a:ext cx="5849257" cy="5472756"/>
          </a:xfrm>
        </p:spPr>
        <p:txBody>
          <a:bodyPr>
            <a:noAutofit/>
          </a:bodyPr>
          <a:lstStyle/>
          <a:p>
            <a:pPr lvl="2"/>
            <a:r>
              <a:rPr lang="en-US" sz="2400" dirty="0" smtClean="0"/>
              <a:t>Data Auditor</a:t>
            </a:r>
          </a:p>
          <a:p>
            <a:pPr lvl="2"/>
            <a:r>
              <a:rPr lang="en-US" sz="2400" dirty="0" smtClean="0"/>
              <a:t>Data Analyst</a:t>
            </a:r>
          </a:p>
          <a:p>
            <a:pPr lvl="2"/>
            <a:r>
              <a:rPr lang="en-US" sz="2400" dirty="0" smtClean="0"/>
              <a:t>Data Scientist</a:t>
            </a:r>
          </a:p>
          <a:p>
            <a:pPr lvl="3"/>
            <a:endParaRPr lang="pt-BR" sz="2400" dirty="0" smtClean="0"/>
          </a:p>
          <a:p>
            <a:pPr lvl="1"/>
            <a:endParaRPr lang="pt-BR" sz="2400" dirty="0"/>
          </a:p>
          <a:p>
            <a:pPr lvl="1"/>
            <a:endParaRPr lang="pt-BR" sz="2400" dirty="0" smtClean="0"/>
          </a:p>
        </p:txBody>
      </p:sp>
      <p:pic>
        <p:nvPicPr>
          <p:cNvPr id="5" name="Espaço Reservado para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23" y="0"/>
            <a:ext cx="5954456" cy="68580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54" y="3084141"/>
            <a:ext cx="5031812" cy="3773859"/>
          </a:xfrm>
          <a:prstGeom prst="rect">
            <a:avLst/>
          </a:prstGeom>
        </p:spPr>
      </p:pic>
      <p:grpSp>
        <p:nvGrpSpPr>
          <p:cNvPr id="6" name="Agrupar 9"/>
          <p:cNvGrpSpPr/>
          <p:nvPr/>
        </p:nvGrpSpPr>
        <p:grpSpPr>
          <a:xfrm>
            <a:off x="5768009" y="3084141"/>
            <a:ext cx="950843" cy="980660"/>
            <a:chOff x="5768009" y="3084141"/>
            <a:chExt cx="950843" cy="980660"/>
          </a:xfrm>
        </p:grpSpPr>
        <p:sp>
          <p:nvSpPr>
            <p:cNvPr id="7" name="Fluxograma: Conector 7"/>
            <p:cNvSpPr/>
            <p:nvPr/>
          </p:nvSpPr>
          <p:spPr>
            <a:xfrm>
              <a:off x="5768009" y="3084141"/>
              <a:ext cx="950843" cy="980660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ruz 7"/>
            <p:cNvSpPr/>
            <p:nvPr/>
          </p:nvSpPr>
          <p:spPr>
            <a:xfrm>
              <a:off x="6103952" y="3427012"/>
              <a:ext cx="288896" cy="299499"/>
            </a:xfrm>
            <a:prstGeom prst="plus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66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ndingJobs_Main-03-07_2016_2220.pptx" id="{0F868096-77B6-D84A-BE1A-33054696838C}" vid="{FB801A60-2334-CD40-AF14-7B7096B40A2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FlavioBrito</Template>
  <TotalTime>630</TotalTime>
  <Words>814</Words>
  <Application>Microsoft Macintosh PowerPoint</Application>
  <PresentationFormat>Widescreen</PresentationFormat>
  <Paragraphs>221</Paragraphs>
  <Slides>25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Calibri</vt:lpstr>
      <vt:lpstr>Gill Sans MT</vt:lpstr>
      <vt:lpstr>Mangal</vt:lpstr>
      <vt:lpstr>Yu Gothic UI Semibold</vt:lpstr>
      <vt:lpstr>Arial</vt:lpstr>
      <vt:lpstr>Pacote</vt:lpstr>
      <vt:lpstr>AUDITORIA DE DADOS</vt:lpstr>
      <vt:lpstr>AGENDA</vt:lpstr>
      <vt:lpstr>AGENDA</vt:lpstr>
      <vt:lpstr>AGENDA</vt:lpstr>
      <vt:lpstr>Introdução</vt:lpstr>
      <vt:lpstr>Fundamentos sobre Auditoria de Dados Conceitos gerais e definições</vt:lpstr>
      <vt:lpstr>Histórico</vt:lpstr>
      <vt:lpstr>Aplicações Corporativas</vt:lpstr>
      <vt:lpstr>Mercados de Trabalho</vt:lpstr>
      <vt:lpstr>Utilizações Funcionalidades Desejadas nas Ferramentas</vt:lpstr>
      <vt:lpstr>Tipos de Ferramenta</vt:lpstr>
      <vt:lpstr>Alguns Desafios para a Auditoria de Dados</vt:lpstr>
      <vt:lpstr>Software</vt:lpstr>
      <vt:lpstr>Tipos de Ferramenta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Planejamento</vt:lpstr>
      <vt:lpstr>Direto ao Ponto</vt:lpstr>
      <vt:lpstr>A Auditoria de Dados pode lhe dizer</vt:lpstr>
      <vt:lpstr>O Auditor de Dados também pode lhe falar ...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AUDITORIA DE DADOS</dc:title>
  <dc:creator>Flávio Brito</dc:creator>
  <cp:lastModifiedBy>Flávio Brito</cp:lastModifiedBy>
  <cp:revision>35</cp:revision>
  <cp:lastPrinted>2016-10-25T15:43:30Z</cp:lastPrinted>
  <dcterms:created xsi:type="dcterms:W3CDTF">2016-10-23T16:38:18Z</dcterms:created>
  <dcterms:modified xsi:type="dcterms:W3CDTF">2016-10-25T18:04:35Z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